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64" r:id="rId3"/>
    <p:sldId id="308" r:id="rId4"/>
    <p:sldId id="307" r:id="rId5"/>
    <p:sldId id="320" r:id="rId6"/>
    <p:sldId id="258" r:id="rId7"/>
    <p:sldId id="259" r:id="rId8"/>
    <p:sldId id="260" r:id="rId9"/>
    <p:sldId id="261" r:id="rId10"/>
    <p:sldId id="309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6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30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3D0CCA9-7B89-4A66-A074-A4D848089A5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40F9B77-5FFC-4C60-82D4-DD1C8FA51D96}" type="slidenum">
              <a:rPr lang="en-ID" smtClean="0"/>
              <a:t>‹#›</a:t>
            </a:fld>
            <a:endParaRPr lang="en-ID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083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CA9-7B89-4A66-A074-A4D848089A5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9B77-5FFC-4C60-82D4-DD1C8FA51D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632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CA9-7B89-4A66-A074-A4D848089A5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9B77-5FFC-4C60-82D4-DD1C8FA51D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207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CA9-7B89-4A66-A074-A4D848089A5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9B77-5FFC-4C60-82D4-DD1C8FA51D96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5872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CA9-7B89-4A66-A074-A4D848089A5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9B77-5FFC-4C60-82D4-DD1C8FA51D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188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CA9-7B89-4A66-A074-A4D848089A5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9B77-5FFC-4C60-82D4-DD1C8FA51D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455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CA9-7B89-4A66-A074-A4D848089A5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9B77-5FFC-4C60-82D4-DD1C8FA51D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870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CA9-7B89-4A66-A074-A4D848089A5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9B77-5FFC-4C60-82D4-DD1C8FA51D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0258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CA9-7B89-4A66-A074-A4D848089A5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9B77-5FFC-4C60-82D4-DD1C8FA51D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5791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C978-3302-4353-B0D2-254355AF1A9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87FB-1EBF-49EF-BBFD-2E671D75CD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55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CA9-7B89-4A66-A074-A4D848089A5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9B77-5FFC-4C60-82D4-DD1C8FA51D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481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CA9-7B89-4A66-A074-A4D848089A5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9B77-5FFC-4C60-82D4-DD1C8FA51D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607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CA9-7B89-4A66-A074-A4D848089A5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9B77-5FFC-4C60-82D4-DD1C8FA51D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40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CA9-7B89-4A66-A074-A4D848089A5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9B77-5FFC-4C60-82D4-DD1C8FA51D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756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CA9-7B89-4A66-A074-A4D848089A5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9B77-5FFC-4C60-82D4-DD1C8FA51D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885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CA9-7B89-4A66-A074-A4D848089A5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9B77-5FFC-4C60-82D4-DD1C8FA51D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529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CA9-7B89-4A66-A074-A4D848089A5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9B77-5FFC-4C60-82D4-DD1C8FA51D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671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CCA9-7B89-4A66-A074-A4D848089A5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9B77-5FFC-4C60-82D4-DD1C8FA51D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055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3D0CCA9-7B89-4A66-A074-A4D848089A57}" type="datetimeFigureOut">
              <a:rPr lang="en-ID" smtClean="0"/>
              <a:t>4/23/2026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40F9B77-5FFC-4C60-82D4-DD1C8FA51D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57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pmb.bantenprov.go.id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pmb.bantenprov.go.id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F66717-1529-43B6-BFEE-D3E32FD03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881465" y="636725"/>
            <a:ext cx="8763808" cy="274988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JUKNIS SPMB </a:t>
            </a:r>
            <a:r>
              <a:rPr lang="en-US" sz="6000" dirty="0" smtClean="0">
                <a:solidFill>
                  <a:schemeClr val="tx1"/>
                </a:solidFill>
              </a:rPr>
              <a:t>SMA NEGERI </a:t>
            </a:r>
            <a:r>
              <a:rPr lang="en-US" sz="6000" dirty="0">
                <a:solidFill>
                  <a:schemeClr val="tx1"/>
                </a:solidFill>
              </a:rPr>
              <a:t/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 err="1">
                <a:solidFill>
                  <a:schemeClr val="tx1"/>
                </a:solidFill>
              </a:rPr>
              <a:t>Tahun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dirty="0" err="1">
                <a:solidFill>
                  <a:schemeClr val="tx1"/>
                </a:solidFill>
              </a:rPr>
              <a:t>ajaran</a:t>
            </a:r>
            <a:r>
              <a:rPr lang="en-US" sz="6000" dirty="0">
                <a:solidFill>
                  <a:schemeClr val="tx1"/>
                </a:solidFill>
              </a:rPr>
              <a:t> 2026/2027</a:t>
            </a:r>
            <a:endParaRPr lang="en-ID" sz="6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0F6816-A708-4329-AAD0-C73F058CAD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Keputusan </a:t>
            </a:r>
            <a:r>
              <a:rPr lang="en-US" dirty="0" err="1"/>
              <a:t>gubernur</a:t>
            </a:r>
            <a:r>
              <a:rPr lang="en-US" dirty="0"/>
              <a:t> </a:t>
            </a:r>
            <a:r>
              <a:rPr lang="en-US" dirty="0" err="1"/>
              <a:t>banten</a:t>
            </a:r>
            <a:r>
              <a:rPr lang="en-US" dirty="0"/>
              <a:t> No. 141 </a:t>
            </a:r>
            <a:r>
              <a:rPr lang="en-US" dirty="0" err="1"/>
              <a:t>tahun</a:t>
            </a:r>
            <a:r>
              <a:rPr lang="en-US" dirty="0"/>
              <a:t> 2026 </a:t>
            </a:r>
            <a:endParaRPr lang="en-ID" dirty="0"/>
          </a:p>
        </p:txBody>
      </p:sp>
      <p:pic>
        <p:nvPicPr>
          <p:cNvPr id="4" name="Picture 3" descr="Hasil gambar untuk logo bANTEN">
            <a:extLst>
              <a:ext uri="{FF2B5EF4-FFF2-40B4-BE49-F238E27FC236}">
                <a16:creationId xmlns:a16="http://schemas.microsoft.com/office/drawing/2014/main" xmlns="" id="{5DD8C85B-81C4-4CD0-80F3-66E8680AD8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6502">
            <a:off x="532776" y="1575313"/>
            <a:ext cx="2053222" cy="19706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724C1A29-CE55-4B52-A350-7AD7ED8BAD7E}"/>
              </a:ext>
            </a:extLst>
          </p:cNvPr>
          <p:cNvSpPr txBox="1">
            <a:spLocks/>
          </p:cNvSpPr>
          <p:nvPr/>
        </p:nvSpPr>
        <p:spPr>
          <a:xfrm rot="21420000">
            <a:off x="1309528" y="4614944"/>
            <a:ext cx="9755187" cy="970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cap="none">
                <a:solidFill>
                  <a:schemeClr val="bg1"/>
                </a:solidFill>
                <a:latin typeface="Arial Narrow" panose="020B0606020202030204" pitchFamily="34" charset="0"/>
              </a:rPr>
              <a:t>Kantor Cabang Dinas Pendidikan Dan Kebudayaan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cap="none">
                <a:solidFill>
                  <a:schemeClr val="bg1"/>
                </a:solidFill>
                <a:latin typeface="Arial Narrow" panose="020B0606020202030204" pitchFamily="34" charset="0"/>
              </a:rPr>
              <a:t>Wilayah Kota Tangerang Dan Kota Tangerang Selatan</a:t>
            </a:r>
            <a:endParaRPr lang="en-ID" cap="none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96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68A70E-C55B-46B7-B963-71B93FEDC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67530"/>
            <a:ext cx="10396883" cy="3311189"/>
          </a:xfrm>
        </p:spPr>
        <p:txBody>
          <a:bodyPr/>
          <a:lstStyle/>
          <a:p>
            <a:pPr marL="0" indent="0">
              <a:buNone/>
            </a:pPr>
            <a:endParaRPr lang="en-ID" cap="none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ID" cap="none" dirty="0">
              <a:latin typeface="Arial Nova" panose="020B0504020202020204" pitchFamily="34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xmlns="" id="{FDA91358-E684-48B8-A7DD-A765517B4537}"/>
              </a:ext>
            </a:extLst>
          </p:cNvPr>
          <p:cNvSpPr/>
          <p:nvPr/>
        </p:nvSpPr>
        <p:spPr>
          <a:xfrm>
            <a:off x="685800" y="110067"/>
            <a:ext cx="10623884" cy="7366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D" sz="3600" dirty="0">
              <a:solidFill>
                <a:schemeClr val="tx1"/>
              </a:solidFill>
              <a:latin typeface="Clarendon BT" panose="02040704040505020204" pitchFamily="18" charset="0"/>
            </a:endParaRPr>
          </a:p>
          <a:p>
            <a:r>
              <a:rPr lang="en-ID" sz="3600" dirty="0" err="1">
                <a:solidFill>
                  <a:schemeClr val="tx1"/>
                </a:solidFill>
                <a:latin typeface="Clarendon BT" panose="02040704040505020204" pitchFamily="18" charset="0"/>
              </a:rPr>
              <a:t>Persentase</a:t>
            </a:r>
            <a:r>
              <a:rPr lang="en-ID" sz="3600" dirty="0">
                <a:solidFill>
                  <a:schemeClr val="tx1"/>
                </a:solidFill>
                <a:latin typeface="Clarendon BT" panose="02040704040505020204" pitchFamily="18" charset="0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Clarendon BT" panose="02040704040505020204" pitchFamily="18" charset="0"/>
              </a:rPr>
              <a:t>Kuota</a:t>
            </a:r>
            <a:r>
              <a:rPr lang="en-ID" sz="3600" dirty="0">
                <a:solidFill>
                  <a:schemeClr val="tx1"/>
                </a:solidFill>
                <a:latin typeface="Clarendon BT" panose="02040704040505020204" pitchFamily="18" charset="0"/>
              </a:rPr>
              <a:t> Jalur </a:t>
            </a:r>
            <a:r>
              <a:rPr lang="en-ID" sz="3600" dirty="0" err="1">
                <a:solidFill>
                  <a:schemeClr val="tx1"/>
                </a:solidFill>
                <a:latin typeface="Clarendon BT" panose="02040704040505020204" pitchFamily="18" charset="0"/>
              </a:rPr>
              <a:t>Pendaftaran</a:t>
            </a:r>
            <a:r>
              <a:rPr lang="en-ID" sz="3600" dirty="0">
                <a:solidFill>
                  <a:schemeClr val="tx1"/>
                </a:solidFill>
                <a:latin typeface="Clarendon BT" panose="02040704040505020204" pitchFamily="18" charset="0"/>
              </a:rPr>
              <a:t> SMA</a:t>
            </a:r>
          </a:p>
          <a:p>
            <a:endParaRPr lang="en-ID" sz="3600" dirty="0">
              <a:solidFill>
                <a:schemeClr val="tx1"/>
              </a:solidFill>
              <a:latin typeface="Clarendon BT" panose="0204070404050502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0ACBDBB-059F-4E58-BCC0-A1C33D78CA3E}"/>
              </a:ext>
            </a:extLst>
          </p:cNvPr>
          <p:cNvSpPr/>
          <p:nvPr/>
        </p:nvSpPr>
        <p:spPr>
          <a:xfrm>
            <a:off x="5450275" y="957714"/>
            <a:ext cx="3615267" cy="13332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b="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pPr algn="ctr"/>
            <a:endParaRPr lang="en-ID" sz="3600" b="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n-ID" sz="3600" b="0" i="0" dirty="0" err="1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Domisili</a:t>
            </a:r>
            <a:endParaRPr lang="en-ID" sz="3600" b="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20%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Wilayah                     15%</a:t>
            </a:r>
            <a:endParaRPr lang="en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D" sz="3600" dirty="0">
                <a:latin typeface="Arial Rounded MT Bold" panose="020F0704030504030204" pitchFamily="34" charset="0"/>
              </a:rPr>
              <a:t> </a:t>
            </a:r>
            <a:br>
              <a:rPr lang="en-ID" sz="3600" dirty="0">
                <a:latin typeface="Arial Rounded MT Bold" panose="020F0704030504030204" pitchFamily="34" charset="0"/>
              </a:rPr>
            </a:br>
            <a:endParaRPr lang="en-ID" sz="3600" dirty="0">
              <a:latin typeface="Arial Rounded MT Bold" panose="020F07040305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BD40613-F131-4207-AE11-DA13DA9A84D6}"/>
              </a:ext>
            </a:extLst>
          </p:cNvPr>
          <p:cNvSpPr/>
          <p:nvPr/>
        </p:nvSpPr>
        <p:spPr>
          <a:xfrm>
            <a:off x="5537198" y="2411640"/>
            <a:ext cx="3615267" cy="6788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D" sz="3600" b="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n-ID" sz="3600" b="0" i="0" dirty="0" err="1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Afirmasi</a:t>
            </a:r>
            <a:endParaRPr lang="en-ID" sz="3600" b="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n-ID" sz="3600" dirty="0">
                <a:latin typeface="Arial Rounded MT Bold" panose="020F0704030504030204" pitchFamily="34" charset="0"/>
              </a:rPr>
              <a:t> </a:t>
            </a:r>
            <a:br>
              <a:rPr lang="en-ID" sz="3600" dirty="0">
                <a:latin typeface="Arial Rounded MT Bold" panose="020F0704030504030204" pitchFamily="34" charset="0"/>
              </a:rPr>
            </a:br>
            <a:endParaRPr lang="en-ID" sz="3600" dirty="0">
              <a:latin typeface="Arial Rounded MT Bold" panose="020F07040305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A0EEBB82-023E-49C3-9D6C-8BD859C39E91}"/>
              </a:ext>
            </a:extLst>
          </p:cNvPr>
          <p:cNvSpPr/>
          <p:nvPr/>
        </p:nvSpPr>
        <p:spPr>
          <a:xfrm>
            <a:off x="5537198" y="3167989"/>
            <a:ext cx="3615267" cy="133322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b="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n-ID" sz="3600" b="0" i="0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Prestasi</a:t>
            </a:r>
            <a:endParaRPr lang="en-ID" sz="3600" b="0" i="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n-ID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Akademik</a:t>
            </a:r>
            <a:r>
              <a:rPr lang="en-ID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(25%)</a:t>
            </a:r>
          </a:p>
          <a:p>
            <a:pPr algn="ctr"/>
            <a:r>
              <a:rPr lang="en-ID" sz="2400" dirty="0">
                <a:solidFill>
                  <a:schemeClr val="bg1"/>
                </a:solidFill>
                <a:latin typeface="Arial Narrow" panose="020B0606020202030204" pitchFamily="34" charset="0"/>
              </a:rPr>
              <a:t>Non </a:t>
            </a:r>
            <a:r>
              <a:rPr lang="en-ID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Akademik</a:t>
            </a:r>
            <a:r>
              <a:rPr lang="en-ID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 (5%)</a:t>
            </a:r>
            <a:r>
              <a:rPr lang="en-ID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en-ID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ID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1DE276D-4193-488E-A887-35CD60614938}"/>
              </a:ext>
            </a:extLst>
          </p:cNvPr>
          <p:cNvSpPr/>
          <p:nvPr/>
        </p:nvSpPr>
        <p:spPr>
          <a:xfrm>
            <a:off x="5537199" y="4578719"/>
            <a:ext cx="3615267" cy="80433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b="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n-ID" sz="3600" b="0" i="0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Mutasi</a:t>
            </a:r>
            <a:r>
              <a:rPr lang="en-ID" sz="3600" dirty="0">
                <a:latin typeface="Arial Rounded MT Bold" panose="020F0704030504030204" pitchFamily="34" charset="0"/>
              </a:rPr>
              <a:t> </a:t>
            </a:r>
            <a:br>
              <a:rPr lang="en-ID" sz="3600" dirty="0">
                <a:latin typeface="Arial Rounded MT Bold" panose="020F0704030504030204" pitchFamily="34" charset="0"/>
              </a:rPr>
            </a:br>
            <a:endParaRPr lang="en-ID" sz="3600" dirty="0">
              <a:latin typeface="Arial Rounded MT Bold" panose="020F07040305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6F5D233-8A4A-4AF8-9DA9-C3E0C213D932}"/>
              </a:ext>
            </a:extLst>
          </p:cNvPr>
          <p:cNvSpPr/>
          <p:nvPr/>
        </p:nvSpPr>
        <p:spPr>
          <a:xfrm>
            <a:off x="9300534" y="972152"/>
            <a:ext cx="1363133" cy="1266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35 %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02429D87-B30D-480C-8D36-8B64633B2C79}"/>
              </a:ext>
            </a:extLst>
          </p:cNvPr>
          <p:cNvSpPr/>
          <p:nvPr/>
        </p:nvSpPr>
        <p:spPr>
          <a:xfrm>
            <a:off x="9300533" y="2363656"/>
            <a:ext cx="1363133" cy="6788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30 %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DE2AC49-C44B-403A-8BD1-AE22F2C7EA88}"/>
              </a:ext>
            </a:extLst>
          </p:cNvPr>
          <p:cNvSpPr/>
          <p:nvPr/>
        </p:nvSpPr>
        <p:spPr>
          <a:xfrm>
            <a:off x="9330258" y="3167989"/>
            <a:ext cx="1363133" cy="133322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30%</a:t>
            </a:r>
            <a:endParaRPr lang="en-ID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4BE55BD-06B7-49A8-AFF5-D90C43FE05BD}"/>
              </a:ext>
            </a:extLst>
          </p:cNvPr>
          <p:cNvSpPr/>
          <p:nvPr/>
        </p:nvSpPr>
        <p:spPr>
          <a:xfrm>
            <a:off x="9330259" y="4578719"/>
            <a:ext cx="1363133" cy="80433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5 %</a:t>
            </a:r>
            <a:endParaRPr lang="en-ID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Arrow: Striped Right 15">
            <a:extLst>
              <a:ext uri="{FF2B5EF4-FFF2-40B4-BE49-F238E27FC236}">
                <a16:creationId xmlns:a16="http://schemas.microsoft.com/office/drawing/2014/main" xmlns="" id="{8001FE79-FD55-4264-B9E3-BB063C1F7B13}"/>
              </a:ext>
            </a:extLst>
          </p:cNvPr>
          <p:cNvSpPr/>
          <p:nvPr/>
        </p:nvSpPr>
        <p:spPr>
          <a:xfrm>
            <a:off x="465669" y="1267530"/>
            <a:ext cx="4614503" cy="3954656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cap="none" dirty="0">
                <a:latin typeface="Arial Rounded MT Bold" panose="020F0704030504030204" pitchFamily="34" charset="0"/>
              </a:rPr>
              <a:t>Jalur </a:t>
            </a:r>
            <a:r>
              <a:rPr lang="en-ID" sz="2800" cap="none" dirty="0" err="1">
                <a:latin typeface="Arial Rounded MT Bold" panose="020F0704030504030204" pitchFamily="34" charset="0"/>
              </a:rPr>
              <a:t>Pendaftaran</a:t>
            </a:r>
            <a:r>
              <a:rPr lang="en-ID" sz="2800" cap="none" dirty="0">
                <a:latin typeface="Arial Rounded MT Bold" panose="020F0704030504030204" pitchFamily="34" charset="0"/>
              </a:rPr>
              <a:t> SPMB </a:t>
            </a:r>
            <a:r>
              <a:rPr lang="en-ID" sz="2800" cap="none" dirty="0" err="1">
                <a:latin typeface="Arial Rounded MT Bold" panose="020F0704030504030204" pitchFamily="34" charset="0"/>
              </a:rPr>
              <a:t>Jenjang</a:t>
            </a:r>
            <a:r>
              <a:rPr lang="en-ID" sz="2800" cap="none" dirty="0">
                <a:latin typeface="Arial Rounded MT Bold" panose="020F0704030504030204" pitchFamily="34" charset="0"/>
              </a:rPr>
              <a:t> SMA</a:t>
            </a:r>
          </a:p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801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402AC-FADE-43D5-B3E8-A02B5762B2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Arial Rounded MT Bold" panose="020F0704030504030204" pitchFamily="34" charset="0"/>
              </a:rPr>
              <a:t>Persyaratan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Umum</a:t>
            </a:r>
            <a:r>
              <a:rPr lang="en-US" dirty="0">
                <a:latin typeface="Arial Rounded MT Bold" panose="020F0704030504030204" pitchFamily="34" charset="0"/>
              </a:rPr>
              <a:t> (SMA, SMK, </a:t>
            </a:r>
            <a:r>
              <a:rPr lang="en-US" dirty="0" err="1">
                <a:latin typeface="Arial Rounded MT Bold" panose="020F0704030504030204" pitchFamily="34" charset="0"/>
              </a:rPr>
              <a:t>SKh</a:t>
            </a:r>
            <a:r>
              <a:rPr lang="en-US" dirty="0">
                <a:latin typeface="Arial Rounded MT Bold" panose="020F0704030504030204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en-US" cap="none" dirty="0" err="1">
                <a:latin typeface="Arial Rounded MT Bold" panose="020F0704030504030204" pitchFamily="34" charset="0"/>
              </a:rPr>
              <a:t>Usia</a:t>
            </a:r>
            <a:r>
              <a:rPr lang="en-US" cap="none" dirty="0">
                <a:latin typeface="Arial Rounded MT Bold" panose="020F0704030504030204" pitchFamily="34" charset="0"/>
              </a:rPr>
              <a:t> Paling Tinggi 21 </a:t>
            </a:r>
            <a:r>
              <a:rPr lang="en-US" cap="none" dirty="0" err="1">
                <a:latin typeface="Arial Rounded MT Bold" panose="020F0704030504030204" pitchFamily="34" charset="0"/>
              </a:rPr>
              <a:t>Tahun</a:t>
            </a:r>
            <a:r>
              <a:rPr lang="en-US" cap="none" dirty="0">
                <a:latin typeface="Arial Rounded MT Bold" panose="020F0704030504030204" pitchFamily="34" charset="0"/>
              </a:rPr>
              <a:t> Pada </a:t>
            </a:r>
            <a:r>
              <a:rPr lang="en-US" cap="none" dirty="0" err="1">
                <a:latin typeface="Arial Rounded MT Bold" panose="020F0704030504030204" pitchFamily="34" charset="0"/>
              </a:rPr>
              <a:t>Tanggal</a:t>
            </a:r>
            <a:r>
              <a:rPr lang="en-US" cap="none" dirty="0">
                <a:latin typeface="Arial Rounded MT Bold" panose="020F0704030504030204" pitchFamily="34" charset="0"/>
              </a:rPr>
              <a:t> 1 </a:t>
            </a:r>
            <a:r>
              <a:rPr lang="en-US" cap="none" dirty="0" err="1">
                <a:latin typeface="Arial Rounded MT Bold" panose="020F0704030504030204" pitchFamily="34" charset="0"/>
              </a:rPr>
              <a:t>Juli</a:t>
            </a:r>
            <a:r>
              <a:rPr lang="en-US" cap="none" dirty="0">
                <a:latin typeface="Arial Rounded MT Bold" panose="020F0704030504030204" pitchFamily="34" charset="0"/>
              </a:rPr>
              <a:t> 2026 (Bukti </a:t>
            </a:r>
            <a:r>
              <a:rPr lang="en-US" cap="none" dirty="0" err="1">
                <a:latin typeface="Arial Rounded MT Bold" panose="020F0704030504030204" pitchFamily="34" charset="0"/>
              </a:rPr>
              <a:t>Akta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Kelahiran</a:t>
            </a:r>
            <a:r>
              <a:rPr lang="en-US" cap="none" dirty="0">
                <a:latin typeface="Arial Rounded MT Bold" panose="020F0704030504030204" pitchFamily="34" charset="0"/>
              </a:rPr>
              <a:t> Dan </a:t>
            </a:r>
            <a:r>
              <a:rPr lang="en-US" cap="none" dirty="0" err="1">
                <a:latin typeface="Arial Rounded MT Bold" panose="020F0704030504030204" pitchFamily="34" charset="0"/>
              </a:rPr>
              <a:t>Kartu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Keluarga</a:t>
            </a:r>
            <a:r>
              <a:rPr lang="en-US" cap="none" dirty="0">
                <a:latin typeface="Arial Rounded MT Bold" panose="020F0704030504030204" pitchFamily="34" charset="0"/>
              </a:rPr>
              <a:t> (KK)</a:t>
            </a:r>
          </a:p>
          <a:p>
            <a:pPr marL="457200" indent="-457200">
              <a:buAutoNum type="arabicPeriod"/>
            </a:pPr>
            <a:r>
              <a:rPr lang="en-US" cap="none" dirty="0" err="1">
                <a:latin typeface="Arial Rounded MT Bold" panose="020F0704030504030204" pitchFamily="34" charset="0"/>
              </a:rPr>
              <a:t>Persyaratan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Usia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Dikecualikan</a:t>
            </a:r>
            <a:r>
              <a:rPr lang="en-US" cap="none" dirty="0">
                <a:latin typeface="Arial Rounded MT Bold" panose="020F0704030504030204" pitchFamily="34" charset="0"/>
              </a:rPr>
              <a:t> : </a:t>
            </a:r>
            <a:r>
              <a:rPr lang="en-US" cap="none" dirty="0" err="1">
                <a:latin typeface="Arial Rounded MT Bold" panose="020F0704030504030204" pitchFamily="34" charset="0"/>
              </a:rPr>
              <a:t>Penyandang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Disabilitas</a:t>
            </a:r>
            <a:r>
              <a:rPr lang="en-US" cap="none" dirty="0">
                <a:latin typeface="Arial Rounded MT Bold" panose="020F0704030504030204" pitchFamily="34" charset="0"/>
              </a:rPr>
              <a:t>, </a:t>
            </a:r>
            <a:r>
              <a:rPr lang="en-US" cap="none" dirty="0" err="1">
                <a:latin typeface="Arial Rounded MT Bold" panose="020F0704030504030204" pitchFamily="34" charset="0"/>
              </a:rPr>
              <a:t>Sekolah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Penyelenggara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Diksus</a:t>
            </a:r>
            <a:r>
              <a:rPr lang="en-US" cap="none" dirty="0">
                <a:latin typeface="Arial Rounded MT Bold" panose="020F0704030504030204" pitchFamily="34" charset="0"/>
              </a:rPr>
              <a:t>, </a:t>
            </a:r>
            <a:r>
              <a:rPr lang="en-US" cap="none" dirty="0" err="1">
                <a:latin typeface="Arial Rounded MT Bold" panose="020F0704030504030204" pitchFamily="34" charset="0"/>
              </a:rPr>
              <a:t>Sekolah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Penyelenggara</a:t>
            </a:r>
            <a:r>
              <a:rPr lang="en-US" cap="none" dirty="0">
                <a:latin typeface="Arial Rounded MT Bold" panose="020F0704030504030204" pitchFamily="34" charset="0"/>
              </a:rPr>
              <a:t> Pendidikan </a:t>
            </a:r>
            <a:r>
              <a:rPr lang="en-US" cap="none" dirty="0" err="1">
                <a:latin typeface="Arial Rounded MT Bold" panose="020F0704030504030204" pitchFamily="34" charset="0"/>
              </a:rPr>
              <a:t>Layanan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Khusus</a:t>
            </a:r>
            <a:endParaRPr lang="en-US" cap="none" dirty="0">
              <a:latin typeface="Arial Rounded MT Bold" panose="020F0704030504030204" pitchFamily="34" charset="0"/>
            </a:endParaRPr>
          </a:p>
          <a:p>
            <a:pPr marL="457200" indent="-457200">
              <a:buAutoNum type="arabicPeriod"/>
            </a:pPr>
            <a:r>
              <a:rPr lang="en-US" cap="none" dirty="0" err="1">
                <a:latin typeface="Arial Rounded MT Bold" panose="020F0704030504030204" pitchFamily="34" charset="0"/>
              </a:rPr>
              <a:t>Menyelesaikan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Smp</a:t>
            </a:r>
            <a:r>
              <a:rPr lang="en-US" cap="none" dirty="0">
                <a:latin typeface="Arial Rounded MT Bold" panose="020F0704030504030204" pitchFamily="34" charset="0"/>
              </a:rPr>
              <a:t>/Mts </a:t>
            </a:r>
            <a:r>
              <a:rPr lang="en-US" cap="none" dirty="0" err="1">
                <a:latin typeface="Arial Rounded MT Bold" panose="020F0704030504030204" pitchFamily="34" charset="0"/>
              </a:rPr>
              <a:t>Dalam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Bentuk</a:t>
            </a:r>
            <a:r>
              <a:rPr lang="en-US" cap="none" dirty="0">
                <a:latin typeface="Arial Rounded MT Bold" panose="020F0704030504030204" pitchFamily="34" charset="0"/>
              </a:rPr>
              <a:t> Ijazah Dan Surat </a:t>
            </a:r>
            <a:r>
              <a:rPr lang="en-US" cap="none" dirty="0" err="1">
                <a:latin typeface="Arial Rounded MT Bold" panose="020F0704030504030204" pitchFamily="34" charset="0"/>
              </a:rPr>
              <a:t>Keterangan</a:t>
            </a:r>
            <a:r>
              <a:rPr lang="en-US" cap="none" dirty="0">
                <a:latin typeface="Arial Rounded MT Bold" panose="020F0704030504030204" pitchFamily="34" charset="0"/>
              </a:rPr>
              <a:t> Lulus</a:t>
            </a:r>
          </a:p>
          <a:p>
            <a:pPr marL="457200" indent="-457200">
              <a:buAutoNum type="arabicPeriod"/>
            </a:pPr>
            <a:r>
              <a:rPr lang="en-US" cap="none" dirty="0">
                <a:latin typeface="Arial Rounded MT Bold" panose="020F0704030504030204" pitchFamily="34" charset="0"/>
              </a:rPr>
              <a:t>SMK </a:t>
            </a:r>
            <a:r>
              <a:rPr lang="en-US" cap="none" dirty="0" err="1">
                <a:latin typeface="Arial Rounded MT Bold" panose="020F0704030504030204" pitchFamily="34" charset="0"/>
              </a:rPr>
              <a:t>Dapat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Menetapkan</a:t>
            </a:r>
            <a:r>
              <a:rPr lang="en-US" cap="none" dirty="0">
                <a:latin typeface="Arial Rounded MT Bold" panose="020F0704030504030204" pitchFamily="34" charset="0"/>
              </a:rPr>
              <a:t>  </a:t>
            </a:r>
            <a:r>
              <a:rPr lang="en-US" cap="none" dirty="0" err="1">
                <a:latin typeface="Arial Rounded MT Bold" panose="020F0704030504030204" pitchFamily="34" charset="0"/>
              </a:rPr>
              <a:t>Tambahan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Persyaratan</a:t>
            </a:r>
            <a:endParaRPr lang="en-US" cap="none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ID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xmlns="" id="{A63C8419-B2B2-4C7B-934C-F1E4BE561096}"/>
              </a:ext>
            </a:extLst>
          </p:cNvPr>
          <p:cNvSpPr/>
          <p:nvPr/>
        </p:nvSpPr>
        <p:spPr>
          <a:xfrm>
            <a:off x="685800" y="238688"/>
            <a:ext cx="7082554" cy="958482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4400" dirty="0" err="1">
                <a:solidFill>
                  <a:schemeClr val="tx1"/>
                </a:solidFill>
                <a:latin typeface="Clarendon BT" panose="02040704040505020204" pitchFamily="18" charset="0"/>
              </a:rPr>
              <a:t>Persyaratan</a:t>
            </a:r>
            <a:r>
              <a:rPr lang="en-ID" sz="4400" dirty="0">
                <a:solidFill>
                  <a:schemeClr val="tx1"/>
                </a:solidFill>
                <a:latin typeface="Clarendon BT" panose="02040704040505020204" pitchFamily="18" charset="0"/>
              </a:rPr>
              <a:t> </a:t>
            </a:r>
            <a:r>
              <a:rPr lang="en-ID" sz="4400" dirty="0" err="1">
                <a:solidFill>
                  <a:schemeClr val="tx1"/>
                </a:solidFill>
                <a:latin typeface="Clarendon BT" panose="02040704040505020204" pitchFamily="18" charset="0"/>
              </a:rPr>
              <a:t>Umum</a:t>
            </a:r>
            <a:r>
              <a:rPr lang="en-ID" sz="4400" dirty="0">
                <a:solidFill>
                  <a:schemeClr val="tx1"/>
                </a:solidFill>
                <a:latin typeface="Clarendon BT" panose="020407040405050202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4775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D06CC-F4E9-41AE-900D-01CBCE08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1"/>
            <a:ext cx="10396882" cy="865848"/>
          </a:xfrm>
        </p:spPr>
        <p:txBody>
          <a:bodyPr/>
          <a:lstStyle/>
          <a:p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Tahap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Pendaftaran</a:t>
            </a:r>
            <a:endParaRPr lang="en-ID" cap="none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B143B-75B9-406F-86DA-D0E17D5972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421" y="940449"/>
            <a:ext cx="10394707" cy="4963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Pra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SPMB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Daring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Datang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spmb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Pengisian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Data Calon Murid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Calon Murid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Menerima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Pendaftaran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dan PIN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Login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smk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Pendafataan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Daring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Pendaftaran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Luring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Satu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Jenjang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SMA/SMK/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SKh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Negeri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Sma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Negeri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Smk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Konsentrasi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Keahlian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1 SMK Negeri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Calon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Murd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Ganti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Pilihan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Sebanyak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1 Kali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1 Hari</a:t>
            </a: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Pendaftaran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Kecuali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Jalur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Mutasi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Ganti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Pilihan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92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B4D775-37BE-46C5-B9D5-B4CBF9A60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717" y="95081"/>
            <a:ext cx="10396882" cy="1151965"/>
          </a:xfrm>
        </p:spPr>
        <p:txBody>
          <a:bodyPr/>
          <a:lstStyle/>
          <a:p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Persyaratan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Umum</a:t>
            </a:r>
            <a:endParaRPr lang="en-ID" cap="none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AAD390-7DAB-4B11-B235-6ABCF4893D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3892" y="1391830"/>
            <a:ext cx="10394707" cy="35200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1. Telah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SMP/MTs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Paling Tinggi 21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Per 1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Juli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2026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3. Surat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Rekomendasi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 Calon Murid Dari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Negeri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4. Photo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Berwarna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Warna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Merah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5. Photo Selfie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Didepan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Fitur Geotagging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6. Tagging Lokasi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Domisili</a:t>
            </a: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Pra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SPMB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Penyandang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Disabilitas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Dikecualikan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Batas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Dan Ijazah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45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484D9-CB49-4AC7-8888-4B9E899B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67" y="159818"/>
            <a:ext cx="10659233" cy="1151965"/>
          </a:xfrm>
        </p:spPr>
        <p:txBody>
          <a:bodyPr>
            <a:normAutofit fontScale="90000"/>
          </a:bodyPr>
          <a:lstStyle/>
          <a:p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Persyaratan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Khusus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Jalur </a:t>
            </a:r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Domisili</a:t>
            </a:r>
            <a:endParaRPr lang="en-ID" cap="none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59E201-D2A6-4E82-BEC6-446EA52BE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129" y="1311783"/>
            <a:ext cx="10394707" cy="38685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1. Nilai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Rapor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5 Semester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2. KK Paling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Lambat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3. Nama Orang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/Calon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Wali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 Antara 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KK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Rapor.Ijazah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Lahir.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Dikeculikan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Orang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Wali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Meninggal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Cerai</a:t>
            </a: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5. KK  Bisa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Diganti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Surat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Keterangan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Bencana</a:t>
            </a: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Social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6. Surat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Pernyataan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Tanggungjawab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Mutlak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(SPTJM)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05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484D9-CB49-4AC7-8888-4B9E899B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92" y="273106"/>
            <a:ext cx="10918178" cy="1151965"/>
          </a:xfrm>
        </p:spPr>
        <p:txBody>
          <a:bodyPr>
            <a:normAutofit fontScale="90000"/>
          </a:bodyPr>
          <a:lstStyle/>
          <a:p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Persyaratan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Khusus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Jalur </a:t>
            </a:r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Afirmasi</a:t>
            </a:r>
            <a:endParaRPr lang="en-ID" cap="none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59E201-D2A6-4E82-BEC6-446EA52BE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1592" y="1610242"/>
            <a:ext cx="10394707" cy="33111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1. Calon Murid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Berasal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Dari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Keluarga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Mampu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Desil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1- 5 Data Dari DTSEN: Data Tunggal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dan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Nasional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3. Calon Murid Dari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Penyadang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Disabilitas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Menyerahkan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   Surat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Keterangan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Dokter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Dokter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Spesialis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Psikolog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   / Tenaga Ahli</a:t>
            </a:r>
            <a:endParaRPr lang="en-ID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59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484D9-CB49-4AC7-8888-4B9E899B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68" y="256922"/>
            <a:ext cx="10869626" cy="811227"/>
          </a:xfrm>
        </p:spPr>
        <p:txBody>
          <a:bodyPr>
            <a:normAutofit fontScale="90000"/>
          </a:bodyPr>
          <a:lstStyle/>
          <a:p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Persyaratan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Khusus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Jalur </a:t>
            </a:r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Prestasi</a:t>
            </a:r>
            <a:endParaRPr lang="en-ID" cap="none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59E201-D2A6-4E82-BEC6-446EA52BE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4352" y="1286635"/>
            <a:ext cx="10394707" cy="45006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Rapor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Semester 1 – 5</a:t>
            </a:r>
          </a:p>
          <a:p>
            <a:pPr marL="457200" lvl="1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b. Nilai Hasil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Tes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(TKA)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Sertifikat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Piagam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Telah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Divalidasi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oleh Dinas/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Instansi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Dikurasi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oleh Kementerian</a:t>
            </a:r>
          </a:p>
          <a:p>
            <a:pPr marL="457200" lvl="1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Pengalaman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Kepengurusan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OSIS/OSISM/MPK</a:t>
            </a:r>
          </a:p>
          <a:p>
            <a:pPr marL="457200" lvl="1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Rapor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 Semester 1 – 5</a:t>
            </a:r>
          </a:p>
          <a:p>
            <a:pPr marL="457200" lvl="1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d. Nilai Hasil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Tes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(TKA)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40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BA21CE-F2FE-4C98-B132-0DDFF842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853"/>
            <a:ext cx="2257677" cy="2252868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Jadwal</a:t>
            </a:r>
            <a:r>
              <a:rPr lang="en-US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spmb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sma</a:t>
            </a:r>
            <a:endParaRPr lang="en-ID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13C55A-A02E-4F7B-A7EC-F864A485B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21" y="105197"/>
            <a:ext cx="9621431" cy="550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86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7A370-34A7-4978-A757-97AD618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60" y="200278"/>
            <a:ext cx="10396882" cy="1151965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Pra</a:t>
            </a:r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spmb</a:t>
            </a:r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sma</a:t>
            </a:r>
            <a:endParaRPr lang="en-ID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DBE020-7CC8-4B5C-A572-1CB1FFBA72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3891" y="1348674"/>
            <a:ext cx="5625989" cy="39642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1. Situs Web h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ttps://spmb.bantenprov.go.id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2. Basis: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npsn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Lahir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Berwarna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Merah</a:t>
            </a: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4. Alamat Email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Dan No. Hp.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Menerima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SMS</a:t>
            </a: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5. Cek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Kesesuaian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Di KK Dan Data Di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Dasbord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6. Input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Penerbitan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KK</a:t>
            </a: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7. Upload Pdf KK</a:t>
            </a: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Tagging Lokasi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AC6892E-96C7-4A7D-A36A-CC0A01F39D33}"/>
              </a:ext>
            </a:extLst>
          </p:cNvPr>
          <p:cNvSpPr txBox="1">
            <a:spLocks/>
          </p:cNvSpPr>
          <p:nvPr/>
        </p:nvSpPr>
        <p:spPr>
          <a:xfrm>
            <a:off x="6319880" y="1541533"/>
            <a:ext cx="5332651" cy="381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9. Upload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Selfi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Domisi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KK</a:t>
            </a: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Rapor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Semester 1-5</a:t>
            </a: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Sertifikat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Piagam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12. Data Waktu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Perlombaan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Instansi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Lembaga</a:t>
            </a: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Penyelenggara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Penyerahan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Sertifikat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Upoad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Surat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Penugasan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15. SPTJM</a:t>
            </a: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Cetak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Data Hasil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Verifikasi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Pendaftaran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Dan PIN</a:t>
            </a:r>
            <a:endParaRPr lang="en-ID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35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9BD4B-D8CB-401C-AC4D-EC0023987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3" y="92665"/>
            <a:ext cx="10396882" cy="1158140"/>
          </a:xfrm>
        </p:spPr>
        <p:txBody>
          <a:bodyPr/>
          <a:lstStyle/>
          <a:p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Verifikasi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Pra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SPMB SMA </a:t>
            </a:r>
            <a:endParaRPr lang="en-ID" cap="none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31302C-CF7F-4417-9947-B08AAB49DA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785" y="1368139"/>
            <a:ext cx="5088714" cy="3311189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Validasi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 Alamat Dan Data KK</a:t>
            </a: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Validasi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Penerbitan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KK</a:t>
            </a: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Validasi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Barcode KK</a:t>
            </a: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Validasi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Tagging </a:t>
            </a: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Validasi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Sertifikat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Piagam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Validasi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OSIS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endParaRPr lang="en-ID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4E18E75-27F5-42E9-B24F-FF8565B8291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6165" y="1368139"/>
            <a:ext cx="3312053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7. Surat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Penugasan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Ujikom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Jalur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Panitia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Memanggil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Ortu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Minta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Calon Murid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Menerima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   SMS/Email</a:t>
            </a:r>
            <a:endParaRPr lang="en-ID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C4829860-1E4C-47A9-A7BE-E3364607937F}"/>
              </a:ext>
            </a:extLst>
          </p:cNvPr>
          <p:cNvSpPr txBox="1">
            <a:spLocks/>
          </p:cNvSpPr>
          <p:nvPr/>
        </p:nvSpPr>
        <p:spPr>
          <a:xfrm>
            <a:off x="8228852" y="1440968"/>
            <a:ext cx="3312053" cy="36672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500" b="1" cap="none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Validasi</a:t>
            </a:r>
            <a:r>
              <a:rPr lang="en-US" sz="2500" b="1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cap="none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Mapel</a:t>
            </a:r>
            <a:endParaRPr lang="en-US" sz="2500" b="1" cap="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cap="none" dirty="0">
                <a:latin typeface="Arial" panose="020B0604020202020204" pitchFamily="34" charset="0"/>
                <a:cs typeface="Arial" panose="020B0604020202020204" pitchFamily="34" charset="0"/>
              </a:rPr>
              <a:t>1. PA &amp; BP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cap="none" dirty="0">
                <a:latin typeface="Arial" panose="020B0604020202020204" pitchFamily="34" charset="0"/>
                <a:cs typeface="Arial" panose="020B0604020202020204" pitchFamily="34" charset="0"/>
              </a:rPr>
              <a:t>2. PPKN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cap="none" dirty="0">
                <a:latin typeface="Arial" panose="020B0604020202020204" pitchFamily="34" charset="0"/>
                <a:cs typeface="Arial" panose="020B0604020202020204" pitchFamily="34" charset="0"/>
              </a:rPr>
              <a:t>3. Bhs. Indonesia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cap="none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  <a:endParaRPr lang="en-US" sz="25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cap="none" dirty="0">
                <a:latin typeface="Arial" panose="020B0604020202020204" pitchFamily="34" charset="0"/>
                <a:cs typeface="Arial" panose="020B0604020202020204" pitchFamily="34" charset="0"/>
              </a:rPr>
              <a:t>5. IPA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cap="none" dirty="0">
                <a:latin typeface="Arial" panose="020B0604020202020204" pitchFamily="34" charset="0"/>
                <a:cs typeface="Arial" panose="020B0604020202020204" pitchFamily="34" charset="0"/>
              </a:rPr>
              <a:t>6. IPS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cap="none" dirty="0">
                <a:latin typeface="Arial" panose="020B0604020202020204" pitchFamily="34" charset="0"/>
                <a:cs typeface="Arial" panose="020B0604020202020204" pitchFamily="34" charset="0"/>
              </a:rPr>
              <a:t>7. Bhs. </a:t>
            </a:r>
            <a:r>
              <a:rPr lang="en-US" sz="2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Inggris</a:t>
            </a:r>
            <a:endParaRPr lang="en-US" sz="25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cap="none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2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2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endParaRPr lang="en-US" sz="25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cap="none" dirty="0">
                <a:latin typeface="Arial" panose="020B0604020202020204" pitchFamily="34" charset="0"/>
                <a:cs typeface="Arial" panose="020B0604020202020204" pitchFamily="34" charset="0"/>
              </a:rPr>
              <a:t>9. PJOK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cap="none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sz="2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Prakarya</a:t>
            </a:r>
            <a:r>
              <a:rPr lang="en-US" sz="2500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Informatika</a:t>
            </a:r>
            <a:endParaRPr lang="en-ID" sz="25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24C3476-70EC-48EE-9C41-DC58FE2D08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2823" y="914401"/>
            <a:ext cx="5383177" cy="4478866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E3E7B8BE-AA2D-4AD2-A095-9378C2E8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30" y="85198"/>
            <a:ext cx="10396537" cy="65987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cap="none" dirty="0">
                <a:solidFill>
                  <a:schemeClr val="tx1"/>
                </a:solidFill>
                <a:latin typeface="Clarendon BT" panose="02040704040505020204" pitchFamily="18" charset="0"/>
              </a:rPr>
              <a:t>Target </a:t>
            </a:r>
            <a:r>
              <a:rPr lang="en-US" sz="3600" cap="none" dirty="0" err="1">
                <a:solidFill>
                  <a:schemeClr val="tx1"/>
                </a:solidFill>
                <a:latin typeface="Clarendon BT" panose="02040704040505020204" pitchFamily="18" charset="0"/>
              </a:rPr>
              <a:t>Pertemuan</a:t>
            </a:r>
            <a:r>
              <a:rPr lang="en-US" sz="3600" cap="none" dirty="0">
                <a:solidFill>
                  <a:schemeClr val="tx1"/>
                </a:solidFill>
                <a:latin typeface="Clarendon BT" panose="02040704040505020204" pitchFamily="18" charset="0"/>
              </a:rPr>
              <a:t> Hari </a:t>
            </a:r>
            <a:r>
              <a:rPr lang="en-US" sz="3600" cap="none" dirty="0" err="1">
                <a:solidFill>
                  <a:schemeClr val="tx1"/>
                </a:solidFill>
                <a:latin typeface="Clarendon BT" panose="02040704040505020204" pitchFamily="18" charset="0"/>
              </a:rPr>
              <a:t>Ini</a:t>
            </a:r>
            <a:endParaRPr lang="en-ID" sz="3600" cap="none" dirty="0">
              <a:solidFill>
                <a:schemeClr val="tx1"/>
              </a:solidFill>
              <a:latin typeface="Clarendon BT" panose="02040704040505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E022FE-A343-48AB-8C44-30AAA601B524}"/>
              </a:ext>
            </a:extLst>
          </p:cNvPr>
          <p:cNvSpPr/>
          <p:nvPr/>
        </p:nvSpPr>
        <p:spPr>
          <a:xfrm>
            <a:off x="6358467" y="1159933"/>
            <a:ext cx="4817533" cy="4157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KCD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prima pada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KCD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SPMB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mendampingi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menerbitkan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SOP SPMB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Ajaran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2026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berkala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monitoring dan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SPBM 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SMP/Mts, SMA/MA, SMK,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Kepgub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141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2026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Dinas Pendidikan Kota,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Luruh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Rukun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Warga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Penegah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Kepgub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141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2026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23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AE385-06C3-4863-A1CC-D358763D7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47" y="167910"/>
            <a:ext cx="10396882" cy="1151965"/>
          </a:xfrm>
        </p:spPr>
        <p:txBody>
          <a:bodyPr/>
          <a:lstStyle/>
          <a:p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Pendaftaran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SMA</a:t>
            </a:r>
            <a:endParaRPr lang="en-ID" cap="none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BFB14B-07B5-4D36-9529-A18AD0AAA4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4686" y="1869187"/>
            <a:ext cx="10394707" cy="3311189"/>
          </a:xfrm>
        </p:spPr>
        <p:txBody>
          <a:bodyPr>
            <a:noAutofit/>
          </a:bodyPr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Situs Web: </a:t>
            </a:r>
            <a:r>
              <a:rPr lang="en-US" sz="28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ttps://spmb.bantenprov.go.id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Login Dari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Pendaftaran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Dan PIN Dari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Pra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SPMB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Upload Ijazah/SKL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Calon Murid Dari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Daerah Upload Ijazah/SKL, Hasil TKA</a:t>
            </a:r>
          </a:p>
          <a:p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Pilihan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SMA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Calon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SMA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64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C7E607-04DE-411C-B61B-6459E7BC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93" y="685800"/>
            <a:ext cx="4393975" cy="2049308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49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Pembobotan</a:t>
            </a:r>
            <a: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49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jalur</a:t>
            </a:r>
            <a: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49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domisili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lingkungan</a:t>
            </a:r>
            <a: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dirty="0"/>
              <a:t/>
            </a:r>
            <a:br>
              <a:rPr lang="en-US" dirty="0"/>
            </a:b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1DC42E-EB9C-4A9B-A59A-022943856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143" y="226578"/>
            <a:ext cx="6914571" cy="61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59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C314DC-6FB2-4E0D-9B50-CF49EAEF2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694" y="72829"/>
            <a:ext cx="6643561" cy="62470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D29B521-E9F2-4638-A227-ABC566207969}"/>
              </a:ext>
            </a:extLst>
          </p:cNvPr>
          <p:cNvSpPr txBox="1">
            <a:spLocks/>
          </p:cNvSpPr>
          <p:nvPr/>
        </p:nvSpPr>
        <p:spPr>
          <a:xfrm>
            <a:off x="485523" y="316138"/>
            <a:ext cx="4393975" cy="2049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49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Pembobotan</a:t>
            </a:r>
            <a: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49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jalur</a:t>
            </a:r>
            <a: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49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domisili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wilayah</a:t>
            </a:r>
            <a:r>
              <a:rPr lang="en-US" dirty="0"/>
              <a:t/>
            </a:r>
            <a:br>
              <a:rPr lang="en-US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12549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36C75F-5F4D-4414-B489-FC219C4A2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941" y="113290"/>
            <a:ext cx="6768038" cy="62470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C096441-F4CB-4864-AD8E-4A29C9FCA457}"/>
              </a:ext>
            </a:extLst>
          </p:cNvPr>
          <p:cNvSpPr txBox="1">
            <a:spLocks/>
          </p:cNvSpPr>
          <p:nvPr/>
        </p:nvSpPr>
        <p:spPr>
          <a:xfrm>
            <a:off x="364141" y="734353"/>
            <a:ext cx="4393975" cy="2049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Pembobotan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jalur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afirmasi</a:t>
            </a:r>
            <a:r>
              <a:rPr lang="en-US" dirty="0"/>
              <a:t/>
            </a:r>
            <a:br>
              <a:rPr lang="en-US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81524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DCB78C-6089-4421-90D2-4358F6589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724" y="121381"/>
            <a:ext cx="7112898" cy="62227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BA788DB6-ADB7-4E15-B9F4-8DA1B728AE49}"/>
              </a:ext>
            </a:extLst>
          </p:cNvPr>
          <p:cNvSpPr txBox="1">
            <a:spLocks/>
          </p:cNvSpPr>
          <p:nvPr/>
        </p:nvSpPr>
        <p:spPr>
          <a:xfrm>
            <a:off x="153749" y="1183460"/>
            <a:ext cx="4393975" cy="2049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Pembobotan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jalur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afirmasi</a:t>
            </a:r>
            <a:r>
              <a:rPr lang="en-US" dirty="0"/>
              <a:t/>
            </a:r>
            <a:br>
              <a:rPr lang="en-US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3138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8D81F3-8B6E-4109-9B9C-9A5B62A6B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694" y="194208"/>
            <a:ext cx="6700205" cy="6190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CE31DF76-4972-43F6-B927-5771142282A0}"/>
              </a:ext>
            </a:extLst>
          </p:cNvPr>
          <p:cNvSpPr txBox="1">
            <a:spLocks/>
          </p:cNvSpPr>
          <p:nvPr/>
        </p:nvSpPr>
        <p:spPr>
          <a:xfrm>
            <a:off x="364142" y="784927"/>
            <a:ext cx="4393975" cy="2504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Pembobotan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jalur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prestasi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akademik</a:t>
            </a:r>
            <a:r>
              <a:rPr lang="en-US" dirty="0"/>
              <a:t/>
            </a:r>
            <a:br>
              <a:rPr lang="en-US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73317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E3A4AA-059F-4B30-83A7-4F85A29C9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363" y="0"/>
            <a:ext cx="6433167" cy="63117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F363437A-6E84-4FA8-9A76-BF2C81020817}"/>
              </a:ext>
            </a:extLst>
          </p:cNvPr>
          <p:cNvSpPr txBox="1">
            <a:spLocks/>
          </p:cNvSpPr>
          <p:nvPr/>
        </p:nvSpPr>
        <p:spPr>
          <a:xfrm>
            <a:off x="218486" y="857756"/>
            <a:ext cx="5000878" cy="3787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Pembobotan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jalur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prestasi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akademik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&amp;</a:t>
            </a:r>
          </a:p>
          <a:p>
            <a:pPr>
              <a:lnSpc>
                <a:spcPct val="120000"/>
              </a:lnSpc>
            </a:pP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Non </a:t>
            </a: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akademik</a:t>
            </a:r>
            <a:r>
              <a:rPr lang="en-US" dirty="0"/>
              <a:t/>
            </a:r>
            <a:br>
              <a:rPr lang="en-US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86593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4ED6F0-3B00-4403-A7B8-BC471BDCE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787" y="89142"/>
            <a:ext cx="6791020" cy="62954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C61A3097-71D2-4A55-AB88-16B40C1D3BAA}"/>
              </a:ext>
            </a:extLst>
          </p:cNvPr>
          <p:cNvSpPr txBox="1">
            <a:spLocks/>
          </p:cNvSpPr>
          <p:nvPr/>
        </p:nvSpPr>
        <p:spPr>
          <a:xfrm>
            <a:off x="242761" y="1836891"/>
            <a:ext cx="4740021" cy="2504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Pembobotan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jalur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prestasi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non </a:t>
            </a: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akademik</a:t>
            </a:r>
            <a:r>
              <a:rPr lang="en-US" dirty="0"/>
              <a:t/>
            </a:r>
            <a:br>
              <a:rPr lang="en-US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65975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5BE7E9-CA2C-43F1-9C18-2E49CC5D3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497" y="0"/>
            <a:ext cx="6773034" cy="63846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7BDD58E1-8C53-43F7-A38F-819822B76E73}"/>
              </a:ext>
            </a:extLst>
          </p:cNvPr>
          <p:cNvSpPr txBox="1">
            <a:spLocks/>
          </p:cNvSpPr>
          <p:nvPr/>
        </p:nvSpPr>
        <p:spPr>
          <a:xfrm>
            <a:off x="242761" y="1836891"/>
            <a:ext cx="4740021" cy="2504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Pembobotan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jalur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prestasi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non </a:t>
            </a: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akademik</a:t>
            </a:r>
            <a:r>
              <a:rPr lang="en-US" dirty="0"/>
              <a:t/>
            </a:r>
            <a:br>
              <a:rPr lang="en-US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0174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4D8323-316A-411B-9F2D-37198A967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089" y="56644"/>
            <a:ext cx="7043074" cy="62713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CFA2BFFE-6581-4FF6-84BA-492E4691ABE3}"/>
              </a:ext>
            </a:extLst>
          </p:cNvPr>
          <p:cNvSpPr txBox="1">
            <a:spLocks/>
          </p:cNvSpPr>
          <p:nvPr/>
        </p:nvSpPr>
        <p:spPr>
          <a:xfrm>
            <a:off x="0" y="752558"/>
            <a:ext cx="4740021" cy="2504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Pembobotan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jalur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prestasi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non </a:t>
            </a: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akademik</a:t>
            </a:r>
            <a:r>
              <a:rPr lang="en-US" dirty="0"/>
              <a:t/>
            </a:r>
            <a:br>
              <a:rPr lang="en-US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9727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B006E8C4-834F-4D5E-A742-3DE9A02E7EB2}"/>
              </a:ext>
            </a:extLst>
          </p:cNvPr>
          <p:cNvSpPr txBox="1">
            <a:spLocks/>
          </p:cNvSpPr>
          <p:nvPr/>
        </p:nvSpPr>
        <p:spPr>
          <a:xfrm>
            <a:off x="525983" y="1607319"/>
            <a:ext cx="11021352" cy="38375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rial Rounded MT Bold" panose="020F0704030504030204" pitchFamily="34" charset="0"/>
              </a:rPr>
              <a:t>Dasar </a:t>
            </a:r>
            <a:r>
              <a:rPr lang="en-US" sz="3200" dirty="0" err="1">
                <a:latin typeface="Arial Rounded MT Bold" panose="020F0704030504030204" pitchFamily="34" charset="0"/>
              </a:rPr>
              <a:t>HUkuM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spmb</a:t>
            </a:r>
            <a:r>
              <a:rPr lang="en-US" sz="3200" dirty="0">
                <a:latin typeface="Arial Rounded MT Bold" panose="020F0704030504030204" pitchFamily="34" charset="0"/>
              </a:rPr>
              <a:t> TAHUN AJARAN 2026/2027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cap="none" dirty="0" err="1">
                <a:latin typeface="Arial Nova" panose="020B0504020202020204" pitchFamily="34" charset="0"/>
              </a:rPr>
              <a:t>Permendikdasmen</a:t>
            </a:r>
            <a:r>
              <a:rPr lang="en-ID" cap="none" dirty="0">
                <a:latin typeface="Arial Nova" panose="020B0504020202020204" pitchFamily="34" charset="0"/>
              </a:rPr>
              <a:t> No. 3 </a:t>
            </a:r>
            <a:r>
              <a:rPr lang="en-ID" cap="none" dirty="0" err="1">
                <a:latin typeface="Arial Nova" panose="020B0504020202020204" pitchFamily="34" charset="0"/>
              </a:rPr>
              <a:t>Tahun</a:t>
            </a:r>
            <a:r>
              <a:rPr lang="en-ID" cap="none" dirty="0">
                <a:latin typeface="Arial Nova" panose="020B0504020202020204" pitchFamily="34" charset="0"/>
              </a:rPr>
              <a:t>  2025 </a:t>
            </a:r>
            <a:r>
              <a:rPr lang="en-ID" cap="none" dirty="0" err="1">
                <a:latin typeface="Arial Nova" panose="020B0504020202020204" pitchFamily="34" charset="0"/>
              </a:rPr>
              <a:t>tentang</a:t>
            </a:r>
            <a:r>
              <a:rPr lang="en-ID" cap="none" dirty="0">
                <a:latin typeface="Arial Nova" panose="020B0504020202020204" pitchFamily="34" charset="0"/>
              </a:rPr>
              <a:t> </a:t>
            </a:r>
            <a:r>
              <a:rPr lang="en-ID" cap="none" dirty="0" err="1">
                <a:latin typeface="Arial Nova" panose="020B0504020202020204" pitchFamily="34" charset="0"/>
              </a:rPr>
              <a:t>Sistem</a:t>
            </a:r>
            <a:r>
              <a:rPr lang="en-ID" cap="none" dirty="0">
                <a:latin typeface="Arial Nova" panose="020B0504020202020204" pitchFamily="34" charset="0"/>
              </a:rPr>
              <a:t> </a:t>
            </a:r>
            <a:r>
              <a:rPr lang="en-ID" cap="none" dirty="0" err="1">
                <a:latin typeface="Arial Nova" panose="020B0504020202020204" pitchFamily="34" charset="0"/>
              </a:rPr>
              <a:t>Penerimaan</a:t>
            </a:r>
            <a:r>
              <a:rPr lang="en-ID" cap="none" dirty="0">
                <a:latin typeface="Arial Nova" panose="020B0504020202020204" pitchFamily="34" charset="0"/>
              </a:rPr>
              <a:t> Murid </a:t>
            </a:r>
            <a:r>
              <a:rPr lang="en-ID" cap="none" dirty="0" err="1">
                <a:latin typeface="Arial Nova" panose="020B0504020202020204" pitchFamily="34" charset="0"/>
              </a:rPr>
              <a:t>Baru</a:t>
            </a:r>
            <a:endParaRPr lang="en-ID" cap="none" dirty="0">
              <a:latin typeface="Arial Nova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D" cap="none" dirty="0">
              <a:latin typeface="Arial Nova" panose="020B05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cap="none" dirty="0">
                <a:latin typeface="Arial Nova" panose="020B0504020202020204" pitchFamily="34" charset="0"/>
              </a:rPr>
              <a:t>Surat </a:t>
            </a:r>
            <a:r>
              <a:rPr lang="en-ID" cap="none" dirty="0" err="1">
                <a:latin typeface="Arial Nova" panose="020B0504020202020204" pitchFamily="34" charset="0"/>
              </a:rPr>
              <a:t>Edaran</a:t>
            </a:r>
            <a:r>
              <a:rPr lang="en-ID" cap="none" dirty="0">
                <a:latin typeface="Arial Nova" panose="020B0504020202020204" pitchFamily="34" charset="0"/>
              </a:rPr>
              <a:t> </a:t>
            </a:r>
            <a:r>
              <a:rPr lang="en-ID" cap="none" dirty="0" err="1">
                <a:latin typeface="Arial Nova" panose="020B0504020202020204" pitchFamily="34" charset="0"/>
              </a:rPr>
              <a:t>Direktur</a:t>
            </a:r>
            <a:r>
              <a:rPr lang="en-ID" cap="none" dirty="0">
                <a:latin typeface="Arial Nova" panose="020B0504020202020204" pitchFamily="34" charset="0"/>
              </a:rPr>
              <a:t> </a:t>
            </a:r>
            <a:r>
              <a:rPr lang="en-ID" cap="none" dirty="0" err="1">
                <a:latin typeface="Arial Nova" panose="020B0504020202020204" pitchFamily="34" charset="0"/>
              </a:rPr>
              <a:t>Jenderal</a:t>
            </a:r>
            <a:r>
              <a:rPr lang="en-ID" cap="none" dirty="0">
                <a:latin typeface="Arial Nova" panose="020B0504020202020204" pitchFamily="34" charset="0"/>
              </a:rPr>
              <a:t> Pendidikan Anak </a:t>
            </a:r>
            <a:r>
              <a:rPr lang="en-ID" cap="none" dirty="0" err="1">
                <a:latin typeface="Arial Nova" panose="020B0504020202020204" pitchFamily="34" charset="0"/>
              </a:rPr>
              <a:t>Usia</a:t>
            </a:r>
            <a:r>
              <a:rPr lang="en-ID" cap="none" dirty="0">
                <a:latin typeface="Arial Nova" panose="020B0504020202020204" pitchFamily="34" charset="0"/>
              </a:rPr>
              <a:t> Dini, Pendidikan Dasar, Dan Pendidikan </a:t>
            </a:r>
            <a:r>
              <a:rPr lang="en-ID" cap="none" dirty="0" err="1">
                <a:latin typeface="Arial Nova" panose="020B0504020202020204" pitchFamily="34" charset="0"/>
              </a:rPr>
              <a:t>Menengah</a:t>
            </a:r>
            <a:r>
              <a:rPr lang="en-ID" cap="none" dirty="0">
                <a:latin typeface="Arial Nova" panose="020B0504020202020204" pitchFamily="34" charset="0"/>
              </a:rPr>
              <a:t> </a:t>
            </a:r>
            <a:r>
              <a:rPr lang="en-ID" cap="none" dirty="0" err="1">
                <a:latin typeface="Arial Nova" panose="020B0504020202020204" pitchFamily="34" charset="0"/>
              </a:rPr>
              <a:t>Nomor</a:t>
            </a:r>
            <a:r>
              <a:rPr lang="en-ID" cap="none" dirty="0">
                <a:latin typeface="Arial Nova" panose="020B0504020202020204" pitchFamily="34" charset="0"/>
              </a:rPr>
              <a:t> 0301/C/Hk.04.01/2026 </a:t>
            </a:r>
            <a:r>
              <a:rPr lang="en-ID" cap="none" dirty="0" err="1">
                <a:latin typeface="Arial Nova" panose="020B0504020202020204" pitchFamily="34" charset="0"/>
              </a:rPr>
              <a:t>Tentang</a:t>
            </a:r>
            <a:r>
              <a:rPr lang="en-ID" cap="none" dirty="0">
                <a:latin typeface="Arial Nova" panose="020B0504020202020204" pitchFamily="34" charset="0"/>
              </a:rPr>
              <a:t> </a:t>
            </a:r>
            <a:r>
              <a:rPr lang="en-ID" cap="none" dirty="0" err="1">
                <a:latin typeface="Arial Nova" panose="020B0504020202020204" pitchFamily="34" charset="0"/>
              </a:rPr>
              <a:t>Sistem</a:t>
            </a:r>
            <a:r>
              <a:rPr lang="en-ID" cap="none" dirty="0">
                <a:latin typeface="Arial Nova" panose="020B0504020202020204" pitchFamily="34" charset="0"/>
              </a:rPr>
              <a:t> </a:t>
            </a:r>
            <a:r>
              <a:rPr lang="en-ID" cap="none" dirty="0" err="1">
                <a:latin typeface="Arial Nova" panose="020B0504020202020204" pitchFamily="34" charset="0"/>
              </a:rPr>
              <a:t>Penerimaan</a:t>
            </a:r>
            <a:r>
              <a:rPr lang="en-ID" cap="none" dirty="0">
                <a:latin typeface="Arial Nova" panose="020B0504020202020204" pitchFamily="34" charset="0"/>
              </a:rPr>
              <a:t> Murid </a:t>
            </a:r>
            <a:r>
              <a:rPr lang="en-ID" cap="none" dirty="0" err="1">
                <a:latin typeface="Arial Nova" panose="020B0504020202020204" pitchFamily="34" charset="0"/>
              </a:rPr>
              <a:t>Baru</a:t>
            </a:r>
            <a:r>
              <a:rPr lang="en-ID" cap="none" dirty="0">
                <a:latin typeface="Arial Nova" panose="020B0504020202020204" pitchFamily="34" charset="0"/>
              </a:rPr>
              <a:t> </a:t>
            </a:r>
            <a:r>
              <a:rPr lang="en-ID" cap="none" dirty="0" err="1">
                <a:latin typeface="Arial Nova" panose="020B0504020202020204" pitchFamily="34" charset="0"/>
              </a:rPr>
              <a:t>Tahun</a:t>
            </a:r>
            <a:r>
              <a:rPr lang="en-ID" cap="none" dirty="0">
                <a:latin typeface="Arial Nova" panose="020B0504020202020204" pitchFamily="34" charset="0"/>
              </a:rPr>
              <a:t> </a:t>
            </a:r>
            <a:r>
              <a:rPr lang="en-ID" cap="none" dirty="0" err="1">
                <a:latin typeface="Arial Nova" panose="020B0504020202020204" pitchFamily="34" charset="0"/>
              </a:rPr>
              <a:t>Ajaran</a:t>
            </a:r>
            <a:r>
              <a:rPr lang="en-ID" cap="none" dirty="0">
                <a:latin typeface="Arial Nova" panose="020B0504020202020204" pitchFamily="34" charset="0"/>
              </a:rPr>
              <a:t> 2026/2027.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ID" cap="none" dirty="0">
              <a:latin typeface="Arial Nova" panose="020B05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cap="none" dirty="0" err="1">
                <a:latin typeface="Arial Nova" panose="020B0504020202020204" pitchFamily="34" charset="0"/>
              </a:rPr>
              <a:t>Kepgub</a:t>
            </a:r>
            <a:r>
              <a:rPr lang="en-ID" cap="none" dirty="0">
                <a:latin typeface="Arial Nova" panose="020B0504020202020204" pitchFamily="34" charset="0"/>
              </a:rPr>
              <a:t> Banten No. 141 </a:t>
            </a:r>
            <a:r>
              <a:rPr lang="en-ID" cap="none" dirty="0" err="1">
                <a:latin typeface="Arial Nova" panose="020B0504020202020204" pitchFamily="34" charset="0"/>
              </a:rPr>
              <a:t>Tahun</a:t>
            </a:r>
            <a:r>
              <a:rPr lang="en-ID" cap="none" dirty="0">
                <a:latin typeface="Arial Nova" panose="020B0504020202020204" pitchFamily="34" charset="0"/>
              </a:rPr>
              <a:t> 2026 </a:t>
            </a:r>
            <a:r>
              <a:rPr lang="en-ID" cap="none" dirty="0" err="1">
                <a:latin typeface="Arial Nova" panose="020B0504020202020204" pitchFamily="34" charset="0"/>
              </a:rPr>
              <a:t>tentang</a:t>
            </a:r>
            <a:r>
              <a:rPr lang="en-ID" cap="none" dirty="0">
                <a:latin typeface="Arial Nova" panose="020B0504020202020204" pitchFamily="34" charset="0"/>
              </a:rPr>
              <a:t> </a:t>
            </a:r>
            <a:r>
              <a:rPr lang="en-ID" cap="none" dirty="0" err="1">
                <a:latin typeface="Arial Nova" panose="020B0504020202020204" pitchFamily="34" charset="0"/>
              </a:rPr>
              <a:t>Petunjuk</a:t>
            </a:r>
            <a:r>
              <a:rPr lang="en-ID" cap="none" dirty="0">
                <a:latin typeface="Arial Nova" panose="020B0504020202020204" pitchFamily="34" charset="0"/>
              </a:rPr>
              <a:t> Teknis SPMB Pada </a:t>
            </a:r>
            <a:r>
              <a:rPr lang="en-ID" cap="none" dirty="0" err="1">
                <a:latin typeface="Arial Nova" panose="020B0504020202020204" pitchFamily="34" charset="0"/>
              </a:rPr>
              <a:t>Satuan</a:t>
            </a:r>
            <a:r>
              <a:rPr lang="en-ID" cap="none" dirty="0">
                <a:latin typeface="Arial Nova" panose="020B0504020202020204" pitchFamily="34" charset="0"/>
              </a:rPr>
              <a:t> Pendidikan </a:t>
            </a:r>
            <a:r>
              <a:rPr lang="en-ID" cap="none" dirty="0" err="1">
                <a:latin typeface="Arial Nova" panose="020B0504020202020204" pitchFamily="34" charset="0"/>
              </a:rPr>
              <a:t>Menengah</a:t>
            </a:r>
            <a:r>
              <a:rPr lang="en-ID" cap="none" dirty="0">
                <a:latin typeface="Arial Nova" panose="020B0504020202020204" pitchFamily="34" charset="0"/>
              </a:rPr>
              <a:t> Atas Negeri, </a:t>
            </a:r>
            <a:r>
              <a:rPr lang="en-ID" cap="none" dirty="0" err="1">
                <a:latin typeface="Arial Nova" panose="020B0504020202020204" pitchFamily="34" charset="0"/>
              </a:rPr>
              <a:t>Satuan</a:t>
            </a:r>
            <a:r>
              <a:rPr lang="en-ID" cap="none" dirty="0">
                <a:latin typeface="Arial Nova" panose="020B0504020202020204" pitchFamily="34" charset="0"/>
              </a:rPr>
              <a:t> Pendidikan </a:t>
            </a:r>
            <a:r>
              <a:rPr lang="en-ID" cap="none" dirty="0" err="1">
                <a:latin typeface="Arial Nova" panose="020B0504020202020204" pitchFamily="34" charset="0"/>
              </a:rPr>
              <a:t>Menengah</a:t>
            </a:r>
            <a:r>
              <a:rPr lang="en-ID" cap="none" dirty="0">
                <a:latin typeface="Arial Nova" panose="020B0504020202020204" pitchFamily="34" charset="0"/>
              </a:rPr>
              <a:t> </a:t>
            </a:r>
            <a:r>
              <a:rPr lang="en-ID" cap="none" dirty="0" err="1">
                <a:latin typeface="Arial Nova" panose="020B0504020202020204" pitchFamily="34" charset="0"/>
              </a:rPr>
              <a:t>Kejuruan</a:t>
            </a:r>
            <a:r>
              <a:rPr lang="en-ID" cap="none" dirty="0">
                <a:latin typeface="Arial Nova" panose="020B0504020202020204" pitchFamily="34" charset="0"/>
              </a:rPr>
              <a:t> Negeri, dan </a:t>
            </a:r>
            <a:r>
              <a:rPr lang="en-ID" cap="none" dirty="0" err="1">
                <a:latin typeface="Arial Nova" panose="020B0504020202020204" pitchFamily="34" charset="0"/>
              </a:rPr>
              <a:t>Satuan</a:t>
            </a:r>
            <a:r>
              <a:rPr lang="en-ID" cap="none" dirty="0">
                <a:latin typeface="Arial Nova" panose="020B0504020202020204" pitchFamily="34" charset="0"/>
              </a:rPr>
              <a:t> Pendidikan </a:t>
            </a:r>
            <a:r>
              <a:rPr lang="en-ID" cap="none" dirty="0" err="1">
                <a:latin typeface="Arial Nova" panose="020B0504020202020204" pitchFamily="34" charset="0"/>
              </a:rPr>
              <a:t>Khusus</a:t>
            </a:r>
            <a:r>
              <a:rPr lang="en-ID" cap="none" dirty="0">
                <a:latin typeface="Arial Nova" panose="020B0504020202020204" pitchFamily="34" charset="0"/>
              </a:rPr>
              <a:t> Negeri </a:t>
            </a:r>
            <a:r>
              <a:rPr lang="en-ID" cap="none" dirty="0" err="1">
                <a:latin typeface="Arial Nova" panose="020B0504020202020204" pitchFamily="34" charset="0"/>
              </a:rPr>
              <a:t>Provinsi</a:t>
            </a:r>
            <a:r>
              <a:rPr lang="en-ID" cap="none" dirty="0">
                <a:latin typeface="Arial Nova" panose="020B0504020202020204" pitchFamily="34" charset="0"/>
              </a:rPr>
              <a:t> Banten </a:t>
            </a:r>
            <a:r>
              <a:rPr lang="en-ID" cap="none" dirty="0" err="1">
                <a:latin typeface="Arial Nova" panose="020B0504020202020204" pitchFamily="34" charset="0"/>
              </a:rPr>
              <a:t>Tahun</a:t>
            </a:r>
            <a:r>
              <a:rPr lang="en-ID" cap="none" dirty="0">
                <a:latin typeface="Arial Nova" panose="020B0504020202020204" pitchFamily="34" charset="0"/>
              </a:rPr>
              <a:t> </a:t>
            </a:r>
            <a:r>
              <a:rPr lang="en-ID" cap="none" dirty="0" err="1">
                <a:latin typeface="Arial Nova" panose="020B0504020202020204" pitchFamily="34" charset="0"/>
              </a:rPr>
              <a:t>Ajaran</a:t>
            </a:r>
            <a:r>
              <a:rPr lang="en-ID" cap="none" dirty="0">
                <a:latin typeface="Arial Nova" panose="020B0504020202020204" pitchFamily="34" charset="0"/>
              </a:rPr>
              <a:t> 2026/2027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D58B937-8ACC-4973-87B2-8290F23D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69" y="176002"/>
            <a:ext cx="10396538" cy="115252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Clarendon BT" panose="02040704040505020204" pitchFamily="18" charset="0"/>
              </a:rPr>
              <a:t>Dasar Hukum</a:t>
            </a:r>
            <a:endParaRPr lang="en-ID" sz="4800" dirty="0">
              <a:solidFill>
                <a:schemeClr val="tx1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91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3858C3-6557-4A12-93F0-40EC942F3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087" y="0"/>
            <a:ext cx="6464860" cy="63036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25CAFF32-679D-4E15-BF1E-7E208060DE7B}"/>
              </a:ext>
            </a:extLst>
          </p:cNvPr>
          <p:cNvSpPr txBox="1">
            <a:spLocks/>
          </p:cNvSpPr>
          <p:nvPr/>
        </p:nvSpPr>
        <p:spPr>
          <a:xfrm>
            <a:off x="194209" y="1747879"/>
            <a:ext cx="4740021" cy="2504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Pembobotan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jalur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prestasi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non </a:t>
            </a: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akademik</a:t>
            </a:r>
            <a:r>
              <a:rPr lang="en-US" dirty="0"/>
              <a:t/>
            </a:r>
            <a:br>
              <a:rPr lang="en-US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66917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AEC408-402D-41F1-9097-53540136C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048" y="117936"/>
            <a:ext cx="6081023" cy="1295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B80C61-74F9-49C1-B4B4-66A98ED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987" y="1413516"/>
            <a:ext cx="5750083" cy="49063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66022570-8DD6-4C6F-A7BA-62D680878DED}"/>
              </a:ext>
            </a:extLst>
          </p:cNvPr>
          <p:cNvSpPr txBox="1">
            <a:spLocks/>
          </p:cNvSpPr>
          <p:nvPr/>
        </p:nvSpPr>
        <p:spPr>
          <a:xfrm>
            <a:off x="473663" y="2176757"/>
            <a:ext cx="4740021" cy="2504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49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Pembobotan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jalur</a:t>
            </a:r>
            <a: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17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sz="17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mutasi</a:t>
            </a:r>
            <a:r>
              <a:rPr lang="en-US" dirty="0"/>
              <a:t/>
            </a:r>
            <a:br>
              <a:rPr lang="en-US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63333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F4FA3-0DAF-42B3-9A25-E2489DF5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31" y="-46012"/>
            <a:ext cx="9287953" cy="892147"/>
          </a:xfrm>
        </p:spPr>
        <p:txBody>
          <a:bodyPr>
            <a:normAutofit/>
          </a:bodyPr>
          <a:lstStyle/>
          <a:p>
            <a:r>
              <a:rPr lang="en-US" cap="none" dirty="0" err="1">
                <a:solidFill>
                  <a:srgbClr val="0070C0"/>
                </a:solidFill>
              </a:rPr>
              <a:t>Pengalihan</a:t>
            </a:r>
            <a:r>
              <a:rPr lang="en-US" cap="none" dirty="0">
                <a:solidFill>
                  <a:srgbClr val="0070C0"/>
                </a:solidFill>
              </a:rPr>
              <a:t> </a:t>
            </a:r>
            <a:r>
              <a:rPr lang="en-US" cap="none" dirty="0" err="1">
                <a:solidFill>
                  <a:srgbClr val="0070C0"/>
                </a:solidFill>
              </a:rPr>
              <a:t>Kuota</a:t>
            </a:r>
            <a:r>
              <a:rPr lang="en-US" cap="none" dirty="0">
                <a:solidFill>
                  <a:srgbClr val="0070C0"/>
                </a:solidFill>
              </a:rPr>
              <a:t> &amp; </a:t>
            </a:r>
            <a:r>
              <a:rPr lang="en-US" cap="none" dirty="0" err="1">
                <a:solidFill>
                  <a:srgbClr val="0070C0"/>
                </a:solidFill>
              </a:rPr>
              <a:t>Seleksi</a:t>
            </a:r>
            <a:endParaRPr lang="en-ID" cap="none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23A9AB-37BF-4E5C-A109-460250350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75" y="846134"/>
            <a:ext cx="5401429" cy="4696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7637EF-3C55-447D-B8EC-C4600D8EE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69222"/>
            <a:ext cx="5287501" cy="273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32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CD8C13-A324-4431-9737-8E214E46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610082" cy="168021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MENUJU PENDIDIKAN YANG BERKUALITAS</a:t>
            </a:r>
            <a:endParaRPr lang="en-ID" sz="6600" dirty="0">
              <a:solidFill>
                <a:srgbClr val="FFC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050" name="Picture 2" descr="Ucapan Terimakasih Untuk Para Donatur Selama Pandemi Covid 19 - RSUD Kota  Bogor">
            <a:extLst>
              <a:ext uri="{FF2B5EF4-FFF2-40B4-BE49-F238E27FC236}">
                <a16:creationId xmlns:a16="http://schemas.microsoft.com/office/drawing/2014/main" xmlns="" id="{E8C88727-526C-4994-A48D-8E95980B0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88790"/>
            <a:ext cx="5514082" cy="374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90467E-4B7B-4B4E-8362-0D8A70FE8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7502"/>
            <a:ext cx="6328040" cy="37414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E14080-7395-4DC8-9B1B-B82581E3C13B}"/>
              </a:ext>
            </a:extLst>
          </p:cNvPr>
          <p:cNvSpPr txBox="1"/>
          <p:nvPr/>
        </p:nvSpPr>
        <p:spPr>
          <a:xfrm>
            <a:off x="365760" y="5664507"/>
            <a:ext cx="10835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cap="none" dirty="0">
                <a:solidFill>
                  <a:schemeClr val="bg1"/>
                </a:solidFill>
                <a:latin typeface="Arial Narrow" panose="020B0606020202030204" pitchFamily="34" charset="0"/>
              </a:rPr>
              <a:t>Kantor Cabang Dinas Pendidikan Dan </a:t>
            </a:r>
            <a:r>
              <a:rPr lang="en-US" cap="none" dirty="0" err="1">
                <a:solidFill>
                  <a:schemeClr val="bg1"/>
                </a:solidFill>
                <a:latin typeface="Arial Narrow" panose="020B0606020202030204" pitchFamily="34" charset="0"/>
              </a:rPr>
              <a:t>Kebudayaan</a:t>
            </a:r>
            <a:r>
              <a:rPr lang="en-US" cap="none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cap="none" dirty="0">
                <a:solidFill>
                  <a:schemeClr val="bg1"/>
                </a:solidFill>
                <a:latin typeface="Arial Narrow" panose="020B0606020202030204" pitchFamily="34" charset="0"/>
              </a:rPr>
              <a:t>Wilayah Kota Tangerang Dan Kota Tangerang Selatan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7642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xmlns="" id="{8CBCFEDE-BBFA-40C4-B5BE-58D0F01371CE}"/>
              </a:ext>
            </a:extLst>
          </p:cNvPr>
          <p:cNvSpPr/>
          <p:nvPr/>
        </p:nvSpPr>
        <p:spPr>
          <a:xfrm>
            <a:off x="685800" y="110067"/>
            <a:ext cx="10651067" cy="651934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Clarendon BT" panose="02040704040505020204" pitchFamily="18" charset="0"/>
              </a:rPr>
              <a:t>Prinsip</a:t>
            </a:r>
            <a:r>
              <a:rPr lang="en-US" sz="3600" dirty="0">
                <a:solidFill>
                  <a:schemeClr val="tx1"/>
                </a:solidFill>
                <a:latin typeface="Clarendon BT" panose="02040704040505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larendon BT" panose="02040704040505020204" pitchFamily="18" charset="0"/>
              </a:rPr>
              <a:t>Penyelenggaraan</a:t>
            </a:r>
            <a:r>
              <a:rPr lang="en-US" sz="3600" dirty="0">
                <a:solidFill>
                  <a:schemeClr val="tx1"/>
                </a:solidFill>
                <a:latin typeface="Clarendon BT" panose="02040704040505020204" pitchFamily="18" charset="0"/>
              </a:rPr>
              <a:t> SPMB</a:t>
            </a:r>
            <a:endParaRPr lang="en-ID" sz="3600" dirty="0">
              <a:solidFill>
                <a:schemeClr val="tx1"/>
              </a:solidFill>
              <a:latin typeface="Clarendon BT" panose="02040704040505020204" pitchFamily="18" charset="0"/>
            </a:endParaRP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xmlns="" id="{BFE12564-7973-4380-88A0-120B2C1B8A07}"/>
              </a:ext>
            </a:extLst>
          </p:cNvPr>
          <p:cNvSpPr/>
          <p:nvPr/>
        </p:nvSpPr>
        <p:spPr>
          <a:xfrm>
            <a:off x="6096000" y="914401"/>
            <a:ext cx="3268133" cy="58419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b="0" i="0" dirty="0">
              <a:solidFill>
                <a:schemeClr val="bg1"/>
              </a:solidFill>
              <a:effectLst/>
              <a:latin typeface="Clarendon BT" panose="02040704040505020204" pitchFamily="18" charset="0"/>
            </a:endParaRPr>
          </a:p>
          <a:p>
            <a:pPr algn="ctr"/>
            <a:r>
              <a:rPr lang="en-ID" sz="2800" b="0" i="0" dirty="0" err="1">
                <a:solidFill>
                  <a:schemeClr val="bg1"/>
                </a:solidFill>
                <a:effectLst/>
                <a:latin typeface="Clarendon BT" panose="02040704040505020204" pitchFamily="18" charset="0"/>
              </a:rPr>
              <a:t>Obyektif</a:t>
            </a:r>
            <a:r>
              <a:rPr lang="en-ID" sz="2800" dirty="0">
                <a:solidFill>
                  <a:schemeClr val="bg1"/>
                </a:solidFill>
                <a:latin typeface="Clarendon BT" panose="02040704040505020204" pitchFamily="18" charset="0"/>
              </a:rPr>
              <a:t> </a:t>
            </a:r>
            <a:br>
              <a:rPr lang="en-ID" sz="2800" dirty="0">
                <a:solidFill>
                  <a:schemeClr val="bg1"/>
                </a:solidFill>
                <a:latin typeface="Clarendon BT" panose="02040704040505020204" pitchFamily="18" charset="0"/>
              </a:rPr>
            </a:br>
            <a:endParaRPr lang="en-ID" sz="2800" dirty="0">
              <a:solidFill>
                <a:schemeClr val="bg1"/>
              </a:solidFill>
              <a:latin typeface="Clarendon BT" panose="02040704040505020204" pitchFamily="18" charset="0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xmlns="" id="{E166AF58-83C4-4C65-8D04-FB77F514F81D}"/>
              </a:ext>
            </a:extLst>
          </p:cNvPr>
          <p:cNvSpPr/>
          <p:nvPr/>
        </p:nvSpPr>
        <p:spPr>
          <a:xfrm>
            <a:off x="6096000" y="1845735"/>
            <a:ext cx="3268133" cy="6603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b="0" i="0" dirty="0">
              <a:solidFill>
                <a:schemeClr val="bg1"/>
              </a:solidFill>
              <a:effectLst/>
              <a:latin typeface="Clarendon BT" panose="02040704040505020204" pitchFamily="18" charset="0"/>
            </a:endParaRPr>
          </a:p>
          <a:p>
            <a:pPr algn="ctr"/>
            <a:r>
              <a:rPr lang="en-ID" sz="2800" b="0" i="0" dirty="0" err="1">
                <a:solidFill>
                  <a:schemeClr val="bg1"/>
                </a:solidFill>
                <a:effectLst/>
                <a:latin typeface="Clarendon BT" panose="02040704040505020204" pitchFamily="18" charset="0"/>
              </a:rPr>
              <a:t>Transparan</a:t>
            </a:r>
            <a:r>
              <a:rPr lang="en-ID" sz="2800" dirty="0">
                <a:solidFill>
                  <a:schemeClr val="bg1"/>
                </a:solidFill>
                <a:latin typeface="Clarendon BT" panose="02040704040505020204" pitchFamily="18" charset="0"/>
              </a:rPr>
              <a:t> </a:t>
            </a:r>
            <a:br>
              <a:rPr lang="en-ID" sz="2800" dirty="0">
                <a:solidFill>
                  <a:schemeClr val="bg1"/>
                </a:solidFill>
                <a:latin typeface="Clarendon BT" panose="02040704040505020204" pitchFamily="18" charset="0"/>
              </a:rPr>
            </a:br>
            <a:endParaRPr lang="en-ID" sz="2800" dirty="0">
              <a:solidFill>
                <a:schemeClr val="bg1"/>
              </a:solidFill>
              <a:latin typeface="Clarendon BT" panose="02040704040505020204" pitchFamily="18" charset="0"/>
            </a:endParaRP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xmlns="" id="{84E3C7D1-87F0-41CC-AAB1-FB06E94DEC29}"/>
              </a:ext>
            </a:extLst>
          </p:cNvPr>
          <p:cNvSpPr/>
          <p:nvPr/>
        </p:nvSpPr>
        <p:spPr>
          <a:xfrm>
            <a:off x="6096000" y="2819393"/>
            <a:ext cx="3268133" cy="6603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b="0" i="0" dirty="0">
              <a:solidFill>
                <a:schemeClr val="bg1"/>
              </a:solidFill>
              <a:effectLst/>
              <a:latin typeface="Clarendon BT" panose="02040704040505020204" pitchFamily="18" charset="0"/>
            </a:endParaRPr>
          </a:p>
          <a:p>
            <a:pPr algn="ctr"/>
            <a:r>
              <a:rPr lang="en-ID" sz="2800" b="0" i="0" dirty="0" err="1">
                <a:solidFill>
                  <a:schemeClr val="bg1"/>
                </a:solidFill>
                <a:effectLst/>
                <a:latin typeface="Clarendon BT" panose="02040704040505020204" pitchFamily="18" charset="0"/>
              </a:rPr>
              <a:t>Akuntabel</a:t>
            </a:r>
            <a:r>
              <a:rPr lang="en-ID" sz="2800" dirty="0">
                <a:solidFill>
                  <a:schemeClr val="bg1"/>
                </a:solidFill>
                <a:latin typeface="Clarendon BT" panose="02040704040505020204" pitchFamily="18" charset="0"/>
              </a:rPr>
              <a:t> </a:t>
            </a:r>
            <a:br>
              <a:rPr lang="en-ID" sz="2800" dirty="0">
                <a:solidFill>
                  <a:schemeClr val="bg1"/>
                </a:solidFill>
                <a:latin typeface="Clarendon BT" panose="02040704040505020204" pitchFamily="18" charset="0"/>
              </a:rPr>
            </a:br>
            <a:endParaRPr lang="en-ID" sz="2800" dirty="0">
              <a:solidFill>
                <a:schemeClr val="bg1"/>
              </a:solidFill>
              <a:latin typeface="Clarendon BT" panose="02040704040505020204" pitchFamily="18" charset="0"/>
            </a:endParaRP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xmlns="" id="{827942F6-416B-41C6-977D-C6D2F3150870}"/>
              </a:ext>
            </a:extLst>
          </p:cNvPr>
          <p:cNvSpPr/>
          <p:nvPr/>
        </p:nvSpPr>
        <p:spPr>
          <a:xfrm>
            <a:off x="6096000" y="3750728"/>
            <a:ext cx="3268133" cy="6603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b="0" i="0" dirty="0">
              <a:solidFill>
                <a:schemeClr val="bg1"/>
              </a:solidFill>
              <a:effectLst/>
              <a:latin typeface="Clarendon BT" panose="02040704040505020204" pitchFamily="18" charset="0"/>
            </a:endParaRPr>
          </a:p>
          <a:p>
            <a:pPr algn="ctr"/>
            <a:r>
              <a:rPr lang="en-ID" sz="2800" b="0" i="0" dirty="0" err="1">
                <a:solidFill>
                  <a:schemeClr val="bg1"/>
                </a:solidFill>
                <a:effectLst/>
                <a:latin typeface="Clarendon BT" panose="02040704040505020204" pitchFamily="18" charset="0"/>
              </a:rPr>
              <a:t>Berkeadilan</a:t>
            </a:r>
            <a:r>
              <a:rPr lang="en-ID" sz="2800" dirty="0">
                <a:solidFill>
                  <a:schemeClr val="bg1"/>
                </a:solidFill>
                <a:latin typeface="Clarendon BT" panose="02040704040505020204" pitchFamily="18" charset="0"/>
              </a:rPr>
              <a:t> </a:t>
            </a:r>
            <a:br>
              <a:rPr lang="en-ID" sz="2800" dirty="0">
                <a:solidFill>
                  <a:schemeClr val="bg1"/>
                </a:solidFill>
                <a:latin typeface="Clarendon BT" panose="02040704040505020204" pitchFamily="18" charset="0"/>
              </a:rPr>
            </a:br>
            <a:endParaRPr lang="en-ID" sz="2800" dirty="0">
              <a:solidFill>
                <a:schemeClr val="bg1"/>
              </a:solidFill>
              <a:latin typeface="Clarendon BT" panose="02040704040505020204" pitchFamily="18" charset="0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xmlns="" id="{9F49D751-FB93-4FAC-85C6-C8D1383B2C7F}"/>
              </a:ext>
            </a:extLst>
          </p:cNvPr>
          <p:cNvSpPr/>
          <p:nvPr/>
        </p:nvSpPr>
        <p:spPr>
          <a:xfrm>
            <a:off x="6096001" y="4682061"/>
            <a:ext cx="3327400" cy="65193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400" b="0" i="0" dirty="0">
              <a:solidFill>
                <a:schemeClr val="bg1"/>
              </a:solidFill>
              <a:effectLst/>
              <a:latin typeface="Clarendon BT" panose="02040704040505020204" pitchFamily="18" charset="0"/>
            </a:endParaRPr>
          </a:p>
          <a:p>
            <a:pPr algn="ctr"/>
            <a:r>
              <a:rPr lang="en-ID" sz="2400" b="0" i="0" dirty="0" err="1">
                <a:solidFill>
                  <a:schemeClr val="bg1"/>
                </a:solidFill>
                <a:effectLst/>
                <a:latin typeface="Clarendon BT" panose="02040704040505020204" pitchFamily="18" charset="0"/>
              </a:rPr>
              <a:t>Tanpa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Clarendon BT" panose="0204070404050502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larendon BT" panose="02040704040505020204" pitchFamily="18" charset="0"/>
              </a:rPr>
              <a:t>D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Clarendon BT" panose="02040704040505020204" pitchFamily="18" charset="0"/>
              </a:rPr>
              <a:t>iskriminasi</a:t>
            </a:r>
            <a:r>
              <a:rPr lang="en-ID" sz="2400" dirty="0">
                <a:solidFill>
                  <a:schemeClr val="bg1"/>
                </a:solidFill>
                <a:latin typeface="Clarendon BT" panose="02040704040505020204" pitchFamily="18" charset="0"/>
              </a:rPr>
              <a:t> </a:t>
            </a:r>
            <a:r>
              <a:rPr lang="en-ID" dirty="0"/>
              <a:t/>
            </a:r>
            <a:br>
              <a:rPr lang="en-ID" dirty="0"/>
            </a:br>
            <a:endParaRPr lang="en-ID" dirty="0"/>
          </a:p>
        </p:txBody>
      </p:sp>
      <p:sp>
        <p:nvSpPr>
          <p:cNvPr id="20" name="Arrow: Striped Right 19">
            <a:extLst>
              <a:ext uri="{FF2B5EF4-FFF2-40B4-BE49-F238E27FC236}">
                <a16:creationId xmlns:a16="http://schemas.microsoft.com/office/drawing/2014/main" xmlns="" id="{B3AD832A-4750-41D9-9965-091D877637D1}"/>
              </a:ext>
            </a:extLst>
          </p:cNvPr>
          <p:cNvSpPr/>
          <p:nvPr/>
        </p:nvSpPr>
        <p:spPr>
          <a:xfrm>
            <a:off x="931333" y="1303867"/>
            <a:ext cx="4868334" cy="40301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PRINSIP</a:t>
            </a:r>
            <a:endParaRPr lang="en-ID" sz="6000" dirty="0"/>
          </a:p>
        </p:txBody>
      </p:sp>
    </p:spTree>
    <p:extLst>
      <p:ext uri="{BB962C8B-B14F-4D97-AF65-F5344CB8AC3E}">
        <p14:creationId xmlns:p14="http://schemas.microsoft.com/office/powerpoint/2010/main" val="141502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xmlns="" id="{DB4BB1F4-58C0-404E-8671-182D33F1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00" y="3647927"/>
            <a:ext cx="3389438" cy="1846861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r>
              <a:rPr lang="en-US" sz="11000" dirty="0" err="1">
                <a:solidFill>
                  <a:srgbClr val="7030A0"/>
                </a:solidFill>
              </a:rPr>
              <a:t>Sma</a:t>
            </a:r>
            <a:endParaRPr lang="en-US" sz="11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Ilustrasi bangunan sekolah dengan gaya ...">
            <a:extLst>
              <a:ext uri="{FF2B5EF4-FFF2-40B4-BE49-F238E27FC236}">
                <a16:creationId xmlns:a16="http://schemas.microsoft.com/office/drawing/2014/main" xmlns="" id="{5E7D1F48-EC23-4B51-832D-B0E81CA6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38" y="76597"/>
            <a:ext cx="8142091" cy="541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asil gambar untuk logo bANTEN">
            <a:extLst>
              <a:ext uri="{FF2B5EF4-FFF2-40B4-BE49-F238E27FC236}">
                <a16:creationId xmlns:a16="http://schemas.microsoft.com/office/drawing/2014/main" xmlns="" id="{2AE37B24-F175-4CFE-B843-36678E2380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79" y="1205371"/>
            <a:ext cx="1665377" cy="1580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09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52B7B-F182-4716-BA3A-6CD07D2B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55" y="19085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Jalur </a:t>
            </a:r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Pendaftaran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Jenjang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SMA</a:t>
            </a:r>
            <a:endParaRPr lang="en-ID" cap="none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2DD441-2680-427D-BE3D-5C68694E8A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6" y="1266738"/>
            <a:ext cx="10396881" cy="41078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1. Jalur </a:t>
            </a:r>
            <a:r>
              <a:rPr lang="en-US" sz="2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Domisili</a:t>
            </a:r>
            <a:r>
              <a:rPr lang="en-US" sz="2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       A.  </a:t>
            </a:r>
            <a:r>
              <a:rPr lang="en-US" dirty="0" err="1">
                <a:latin typeface="Arial Rounded MT Bold" panose="020F0704030504030204" pitchFamily="34" charset="0"/>
              </a:rPr>
              <a:t>jalur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Domisili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lingkungan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sekolah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cap="none" dirty="0">
                <a:latin typeface="Arial Rounded MT Bold" panose="020F0704030504030204" pitchFamily="34" charset="0"/>
              </a:rPr>
              <a:t>       </a:t>
            </a:r>
            <a:r>
              <a:rPr lang="en-US" cap="none" dirty="0" err="1">
                <a:latin typeface="Arial Rounded MT Bold" panose="020F0704030504030204" pitchFamily="34" charset="0"/>
              </a:rPr>
              <a:t>Berdomisili</a:t>
            </a:r>
            <a:r>
              <a:rPr lang="en-US" cap="none" dirty="0">
                <a:latin typeface="Arial Rounded MT Bold" panose="020F0704030504030204" pitchFamily="34" charset="0"/>
              </a:rPr>
              <a:t> Di Kota Tangerang, Kota Tangerang Dan </a:t>
            </a:r>
            <a:r>
              <a:rPr lang="en-US" cap="none" dirty="0" err="1">
                <a:latin typeface="Arial Rounded MT Bold" panose="020F0704030504030204" pitchFamily="34" charset="0"/>
              </a:rPr>
              <a:t>Kabupaten</a:t>
            </a:r>
            <a:r>
              <a:rPr lang="en-US" cap="none" dirty="0">
                <a:latin typeface="Arial Rounded MT Bold" panose="020F0704030504030204" pitchFamily="34" charset="0"/>
              </a:rPr>
              <a:t> Tangerang </a:t>
            </a:r>
          </a:p>
          <a:p>
            <a:pPr marL="457200" lvl="1" indent="0">
              <a:buNone/>
            </a:pPr>
            <a:r>
              <a:rPr lang="en-US" cap="none" dirty="0">
                <a:latin typeface="Arial Rounded MT Bold" panose="020F0704030504030204" pitchFamily="34" charset="0"/>
              </a:rPr>
              <a:t>       </a:t>
            </a:r>
            <a:r>
              <a:rPr lang="en-US" cap="non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Paling </a:t>
            </a:r>
            <a:r>
              <a:rPr lang="en-US" cap="none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Jauh</a:t>
            </a:r>
            <a:r>
              <a:rPr lang="en-US" cap="non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500 Meter</a:t>
            </a:r>
          </a:p>
          <a:p>
            <a:pPr marL="457200" lvl="1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       </a:t>
            </a:r>
            <a:r>
              <a:rPr lang="en-US" cap="none" dirty="0" err="1">
                <a:latin typeface="Arial Rounded MT Bold" panose="020F0704030504030204" pitchFamily="34" charset="0"/>
              </a:rPr>
              <a:t>Berdomisili</a:t>
            </a:r>
            <a:r>
              <a:rPr lang="en-US" cap="none" dirty="0">
                <a:latin typeface="Arial Rounded MT Bold" panose="020F0704030504030204" pitchFamily="34" charset="0"/>
              </a:rPr>
              <a:t> Di Kota  </a:t>
            </a:r>
            <a:r>
              <a:rPr lang="en-US" cap="none" dirty="0" err="1">
                <a:latin typeface="Arial Rounded MT Bold" panose="020F0704030504030204" pitchFamily="34" charset="0"/>
              </a:rPr>
              <a:t>Serang</a:t>
            </a:r>
            <a:r>
              <a:rPr lang="en-US" cap="none" dirty="0">
                <a:latin typeface="Arial Rounded MT Bold" panose="020F0704030504030204" pitchFamily="34" charset="0"/>
              </a:rPr>
              <a:t>, Kota </a:t>
            </a:r>
            <a:r>
              <a:rPr lang="en-US" cap="none" dirty="0" err="1">
                <a:latin typeface="Arial Rounded MT Bold" panose="020F0704030504030204" pitchFamily="34" charset="0"/>
              </a:rPr>
              <a:t>Cilegon</a:t>
            </a:r>
            <a:r>
              <a:rPr lang="en-US" cap="none" dirty="0">
                <a:latin typeface="Arial Rounded MT Bold" panose="020F0704030504030204" pitchFamily="34" charset="0"/>
              </a:rPr>
              <a:t>, </a:t>
            </a:r>
            <a:r>
              <a:rPr lang="en-US" cap="none" dirty="0" err="1">
                <a:latin typeface="Arial Rounded MT Bold" panose="020F0704030504030204" pitchFamily="34" charset="0"/>
              </a:rPr>
              <a:t>Kabupaten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Serang</a:t>
            </a:r>
            <a:r>
              <a:rPr lang="en-US" cap="none" dirty="0">
                <a:latin typeface="Arial Rounded MT Bold" panose="020F0704030504030204" pitchFamily="34" charset="0"/>
              </a:rPr>
              <a:t>, </a:t>
            </a:r>
            <a:r>
              <a:rPr lang="en-US" cap="none" dirty="0" err="1">
                <a:latin typeface="Arial Rounded MT Bold" panose="020F0704030504030204" pitchFamily="34" charset="0"/>
              </a:rPr>
              <a:t>Kabupaten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cap="none" dirty="0">
                <a:latin typeface="Arial Rounded MT Bold" panose="020F0704030504030204" pitchFamily="34" charset="0"/>
              </a:rPr>
              <a:t>       </a:t>
            </a:r>
            <a:r>
              <a:rPr lang="en-US" cap="none" dirty="0" err="1">
                <a:latin typeface="Arial Rounded MT Bold" panose="020F0704030504030204" pitchFamily="34" charset="0"/>
              </a:rPr>
              <a:t>Pandeglang</a:t>
            </a:r>
            <a:r>
              <a:rPr lang="en-US" cap="none" dirty="0">
                <a:latin typeface="Arial Rounded MT Bold" panose="020F0704030504030204" pitchFamily="34" charset="0"/>
              </a:rPr>
              <a:t> dan </a:t>
            </a:r>
            <a:r>
              <a:rPr lang="en-US" cap="none" dirty="0" err="1">
                <a:latin typeface="Arial Rounded MT Bold" panose="020F0704030504030204" pitchFamily="34" charset="0"/>
              </a:rPr>
              <a:t>Kabupaten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Lebak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Paling </a:t>
            </a:r>
            <a:r>
              <a:rPr lang="en-US" cap="none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Jauh</a:t>
            </a:r>
            <a:r>
              <a:rPr lang="en-US" cap="non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1000 Meter</a:t>
            </a:r>
          </a:p>
          <a:p>
            <a:pPr marL="0" indent="0">
              <a:buNone/>
            </a:pPr>
            <a:endParaRPr lang="en-US" cap="none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Arial Rounded MT Bold" panose="020F0704030504030204" pitchFamily="34" charset="0"/>
              </a:rPr>
              <a:t>      B. JALUR DOMISILI WILAYAH</a:t>
            </a:r>
          </a:p>
          <a:p>
            <a:pPr marL="457200" lvl="1" indent="0">
              <a:buNone/>
            </a:pPr>
            <a:r>
              <a:rPr lang="en-US" cap="none" dirty="0">
                <a:latin typeface="Arial Rounded MT Bold" panose="020F0704030504030204" pitchFamily="34" charset="0"/>
              </a:rPr>
              <a:t>      </a:t>
            </a:r>
            <a:r>
              <a:rPr lang="en-US" cap="none" dirty="0" err="1">
                <a:latin typeface="Arial Rounded MT Bold" panose="020F0704030504030204" pitchFamily="34" charset="0"/>
              </a:rPr>
              <a:t>Dasarnya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adalah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domisili</a:t>
            </a:r>
            <a:r>
              <a:rPr lang="en-US" cap="none" dirty="0">
                <a:latin typeface="Arial Rounded MT Bold" panose="020F0704030504030204" pitchFamily="34" charset="0"/>
              </a:rPr>
              <a:t> wilayah </a:t>
            </a:r>
            <a:r>
              <a:rPr lang="en-US" cap="none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kecamatan</a:t>
            </a:r>
            <a:r>
              <a:rPr lang="en-US" cap="non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atau</a:t>
            </a:r>
            <a:r>
              <a:rPr lang="en-US" cap="non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kabupaten</a:t>
            </a:r>
            <a:r>
              <a:rPr lang="en-US" cap="non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kota</a:t>
            </a:r>
            <a:r>
              <a:rPr lang="en-US" cap="non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terdekat</a:t>
            </a:r>
            <a:endParaRPr lang="en-US" cap="none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en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4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9F190-277E-45F2-978B-91DFA1B1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33" y="257962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Jalur </a:t>
            </a:r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Pendaftaran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Jenjang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SMA</a:t>
            </a:r>
            <a:endParaRPr lang="en-ID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C25014-6AA8-4E43-AC58-8A3A922BF3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513137"/>
            <a:ext cx="6470008" cy="33111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2.  Jalur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Afirmasi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r>
              <a:rPr lang="en-ID" cap="none" dirty="0">
                <a:latin typeface="Arial Rounded MT Bold" panose="020F0704030504030204" pitchFamily="34" charset="0"/>
              </a:rPr>
              <a:t>Calon Murid Yang </a:t>
            </a:r>
            <a:r>
              <a:rPr lang="en-ID" cap="none" dirty="0" err="1">
                <a:latin typeface="Arial Rounded MT Bold" panose="020F0704030504030204" pitchFamily="34" charset="0"/>
              </a:rPr>
              <a:t>Berasal</a:t>
            </a:r>
            <a:r>
              <a:rPr lang="en-ID" cap="none" dirty="0">
                <a:latin typeface="Arial Rounded MT Bold" panose="020F0704030504030204" pitchFamily="34" charset="0"/>
              </a:rPr>
              <a:t> Dari </a:t>
            </a:r>
            <a:r>
              <a:rPr lang="en-ID" cap="none" dirty="0" err="1">
                <a:latin typeface="Arial Rounded MT Bold" panose="020F0704030504030204" pitchFamily="34" charset="0"/>
              </a:rPr>
              <a:t>Keluarga</a:t>
            </a:r>
            <a:r>
              <a:rPr lang="en-ID" cap="none" dirty="0">
                <a:latin typeface="Arial Rounded MT Bold" panose="020F0704030504030204" pitchFamily="34" charset="0"/>
              </a:rPr>
              <a:t> </a:t>
            </a:r>
            <a:r>
              <a:rPr lang="en-ID" cap="none" dirty="0" err="1">
                <a:latin typeface="Arial Rounded MT Bold" panose="020F0704030504030204" pitchFamily="34" charset="0"/>
              </a:rPr>
              <a:t>Ekonomi</a:t>
            </a:r>
            <a:r>
              <a:rPr lang="en-ID" cap="none" dirty="0">
                <a:latin typeface="Arial Rounded MT Bold" panose="020F0704030504030204" pitchFamily="34" charset="0"/>
              </a:rPr>
              <a:t> </a:t>
            </a:r>
            <a:r>
              <a:rPr lang="en-ID" cap="none" dirty="0" err="1">
                <a:latin typeface="Arial Rounded MT Bold" panose="020F0704030504030204" pitchFamily="34" charset="0"/>
              </a:rPr>
              <a:t>Tidak</a:t>
            </a:r>
            <a:r>
              <a:rPr lang="en-ID" cap="none" dirty="0">
                <a:latin typeface="Arial Rounded MT Bold" panose="020F0704030504030204" pitchFamily="34" charset="0"/>
              </a:rPr>
              <a:t> Mampu Dan Calon Murid </a:t>
            </a:r>
            <a:r>
              <a:rPr lang="en-ID" cap="none" dirty="0" err="1">
                <a:latin typeface="Arial Rounded MT Bold" panose="020F0704030504030204" pitchFamily="34" charset="0"/>
              </a:rPr>
              <a:t>Penyandang</a:t>
            </a:r>
            <a:r>
              <a:rPr lang="en-ID" cap="none" dirty="0">
                <a:latin typeface="Arial Rounded MT Bold" panose="020F0704030504030204" pitchFamily="34" charset="0"/>
              </a:rPr>
              <a:t> </a:t>
            </a:r>
            <a:r>
              <a:rPr lang="en-ID" cap="none" dirty="0" err="1">
                <a:latin typeface="Arial Rounded MT Bold" panose="020F0704030504030204" pitchFamily="34" charset="0"/>
              </a:rPr>
              <a:t>Disabilitas</a:t>
            </a:r>
            <a:endParaRPr lang="en-ID" cap="none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Jalur Afirmasi: Pengertian, Syarat ...">
            <a:extLst>
              <a:ext uri="{FF2B5EF4-FFF2-40B4-BE49-F238E27FC236}">
                <a16:creationId xmlns:a16="http://schemas.microsoft.com/office/drawing/2014/main" xmlns="" id="{32A1B2A2-84D1-4673-92F6-AE65227A4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620" y="2048676"/>
            <a:ext cx="4141689" cy="257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37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9F190-277E-45F2-978B-91DFA1B1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37" y="20837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Jalur </a:t>
            </a:r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Pendaftaran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Jenjang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SMA</a:t>
            </a:r>
            <a:endParaRPr lang="en-ID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C25014-6AA8-4E43-AC58-8A3A922BF3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521303"/>
            <a:ext cx="10396882" cy="41901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3. Jalur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prestasi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r>
              <a:rPr lang="en-ID" cap="none" dirty="0">
                <a:latin typeface="Arial Rounded MT Bold" panose="020F0704030504030204" pitchFamily="34" charset="0"/>
              </a:rPr>
              <a:t>Calon Murid Yang </a:t>
            </a:r>
            <a:r>
              <a:rPr lang="en-ID" cap="none" dirty="0" err="1">
                <a:latin typeface="Arial Rounded MT Bold" panose="020F0704030504030204" pitchFamily="34" charset="0"/>
              </a:rPr>
              <a:t>memiliki</a:t>
            </a:r>
            <a:r>
              <a:rPr lang="en-ID" cap="none" dirty="0">
                <a:latin typeface="Arial Rounded MT Bold" panose="020F0704030504030204" pitchFamily="34" charset="0"/>
              </a:rPr>
              <a:t> </a:t>
            </a:r>
            <a:r>
              <a:rPr lang="en-ID" cap="none" dirty="0" err="1">
                <a:latin typeface="Arial Rounded MT Bold" panose="020F0704030504030204" pitchFamily="34" charset="0"/>
              </a:rPr>
              <a:t>prestasi</a:t>
            </a:r>
            <a:r>
              <a:rPr lang="en-ID" cap="none" dirty="0">
                <a:latin typeface="Arial Rounded MT Bold" panose="020F0704030504030204" pitchFamily="34" charset="0"/>
              </a:rPr>
              <a:t> </a:t>
            </a:r>
            <a:r>
              <a:rPr lang="en-ID" cap="none" dirty="0" err="1">
                <a:latin typeface="Arial Rounded MT Bold" panose="020F0704030504030204" pitchFamily="34" charset="0"/>
              </a:rPr>
              <a:t>akademik</a:t>
            </a:r>
            <a:r>
              <a:rPr lang="en-ID" cap="none" dirty="0">
                <a:latin typeface="Arial Rounded MT Bold" panose="020F0704030504030204" pitchFamily="34" charset="0"/>
              </a:rPr>
              <a:t> dan/</a:t>
            </a:r>
            <a:r>
              <a:rPr lang="en-ID" cap="none" dirty="0" err="1">
                <a:latin typeface="Arial Rounded MT Bold" panose="020F0704030504030204" pitchFamily="34" charset="0"/>
              </a:rPr>
              <a:t>atau</a:t>
            </a:r>
            <a:r>
              <a:rPr lang="en-ID" cap="none" dirty="0">
                <a:latin typeface="Arial Rounded MT Bold" panose="020F0704030504030204" pitchFamily="34" charset="0"/>
              </a:rPr>
              <a:t> non </a:t>
            </a:r>
            <a:r>
              <a:rPr lang="en-ID" cap="none" dirty="0" err="1">
                <a:latin typeface="Arial Rounded MT Bold" panose="020F0704030504030204" pitchFamily="34" charset="0"/>
              </a:rPr>
              <a:t>akademik</a:t>
            </a:r>
            <a:r>
              <a:rPr lang="en-ID" cap="none" dirty="0">
                <a:latin typeface="Arial Rounded MT Bold" panose="020F0704030504030204" pitchFamily="34" charset="0"/>
              </a:rPr>
              <a:t>:</a:t>
            </a:r>
          </a:p>
          <a:p>
            <a:pPr marL="457200" lvl="1" indent="0">
              <a:buNone/>
            </a:pPr>
            <a:endParaRPr lang="en-ID" cap="none" dirty="0">
              <a:latin typeface="Arial Rounded MT Bold" panose="020F07040305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D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Prestasi</a:t>
            </a:r>
            <a:r>
              <a:rPr lang="en-ID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ID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Akademik</a:t>
            </a:r>
            <a:r>
              <a:rPr lang="en-ID" cap="none" dirty="0">
                <a:latin typeface="Arial Rounded MT Bold" panose="020F0704030504030204" pitchFamily="34" charset="0"/>
              </a:rPr>
              <a:t>: Nilai </a:t>
            </a:r>
            <a:r>
              <a:rPr lang="en-ID" cap="none" dirty="0" err="1">
                <a:latin typeface="Arial Rounded MT Bold" panose="020F0704030504030204" pitchFamily="34" charset="0"/>
              </a:rPr>
              <a:t>Rapor</a:t>
            </a:r>
            <a:r>
              <a:rPr lang="en-ID" cap="none" dirty="0">
                <a:latin typeface="Arial Rounded MT Bold" panose="020F0704030504030204" pitchFamily="34" charset="0"/>
              </a:rPr>
              <a:t> pada 5 semester dan Nilai </a:t>
            </a:r>
            <a:r>
              <a:rPr lang="en-ID" cap="none" dirty="0" err="1">
                <a:latin typeface="Arial Rounded MT Bold" panose="020F0704030504030204" pitchFamily="34" charset="0"/>
              </a:rPr>
              <a:t>Tes</a:t>
            </a:r>
            <a:r>
              <a:rPr lang="en-ID" cap="none" dirty="0">
                <a:latin typeface="Arial Rounded MT Bold" panose="020F0704030504030204" pitchFamily="34" charset="0"/>
              </a:rPr>
              <a:t> </a:t>
            </a:r>
            <a:r>
              <a:rPr lang="en-ID" cap="none" dirty="0" err="1">
                <a:latin typeface="Arial Rounded MT Bold" panose="020F0704030504030204" pitchFamily="34" charset="0"/>
              </a:rPr>
              <a:t>Kemapuan</a:t>
            </a:r>
            <a:r>
              <a:rPr lang="en-ID" cap="none" dirty="0">
                <a:latin typeface="Arial Rounded MT Bold" panose="020F0704030504030204" pitchFamily="34" charset="0"/>
              </a:rPr>
              <a:t> </a:t>
            </a:r>
            <a:r>
              <a:rPr lang="en-ID" cap="none" dirty="0" err="1">
                <a:latin typeface="Arial Rounded MT Bold" panose="020F0704030504030204" pitchFamily="34" charset="0"/>
              </a:rPr>
              <a:t>Akademik</a:t>
            </a:r>
            <a:endParaRPr lang="en-ID" cap="none" dirty="0">
              <a:latin typeface="Arial Rounded MT Bold" panose="020F07040305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D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Prestasi</a:t>
            </a:r>
            <a:r>
              <a:rPr lang="en-ID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Non </a:t>
            </a:r>
            <a:r>
              <a:rPr lang="en-ID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Akademik</a:t>
            </a:r>
            <a:r>
              <a:rPr lang="en-ID" cap="none" dirty="0">
                <a:latin typeface="Arial Rounded MT Bold" panose="020F0704030504030204" pitchFamily="34" charset="0"/>
              </a:rPr>
              <a:t>: </a:t>
            </a:r>
            <a:r>
              <a:rPr lang="en-ID" cap="none" dirty="0" err="1">
                <a:latin typeface="Arial Rounded MT Bold" panose="020F0704030504030204" pitchFamily="34" charset="0"/>
              </a:rPr>
              <a:t>Bidang</a:t>
            </a:r>
            <a:r>
              <a:rPr lang="en-ID" cap="none" dirty="0">
                <a:latin typeface="Arial Rounded MT Bold" panose="020F0704030504030204" pitchFamily="34" charset="0"/>
              </a:rPr>
              <a:t> </a:t>
            </a:r>
            <a:r>
              <a:rPr lang="en-ID" cap="none" dirty="0" err="1">
                <a:latin typeface="Arial Rounded MT Bold" panose="020F0704030504030204" pitchFamily="34" charset="0"/>
              </a:rPr>
              <a:t>Sians</a:t>
            </a:r>
            <a:r>
              <a:rPr lang="en-ID" cap="none" dirty="0">
                <a:latin typeface="Arial Rounded MT Bold" panose="020F0704030504030204" pitchFamily="34" charset="0"/>
              </a:rPr>
              <a:t>, </a:t>
            </a:r>
            <a:r>
              <a:rPr lang="en-ID" cap="none" dirty="0" err="1">
                <a:latin typeface="Arial Rounded MT Bold" panose="020F0704030504030204" pitchFamily="34" charset="0"/>
              </a:rPr>
              <a:t>Teknologi</a:t>
            </a:r>
            <a:r>
              <a:rPr lang="en-ID" cap="none" dirty="0">
                <a:latin typeface="Arial Rounded MT Bold" panose="020F0704030504030204" pitchFamily="34" charset="0"/>
              </a:rPr>
              <a:t>, </a:t>
            </a:r>
            <a:r>
              <a:rPr lang="en-ID" cap="none" dirty="0" err="1">
                <a:latin typeface="Arial Rounded MT Bold" panose="020F0704030504030204" pitchFamily="34" charset="0"/>
              </a:rPr>
              <a:t>Riset</a:t>
            </a:r>
            <a:r>
              <a:rPr lang="en-ID" cap="none" dirty="0">
                <a:latin typeface="Arial Rounded MT Bold" panose="020F0704030504030204" pitchFamily="34" charset="0"/>
              </a:rPr>
              <a:t>, </a:t>
            </a:r>
            <a:r>
              <a:rPr lang="en-ID" cap="none" dirty="0" err="1">
                <a:latin typeface="Arial Rounded MT Bold" panose="020F0704030504030204" pitchFamily="34" charset="0"/>
              </a:rPr>
              <a:t>inovasi</a:t>
            </a:r>
            <a:r>
              <a:rPr lang="en-ID" cap="none" dirty="0">
                <a:latin typeface="Arial Rounded MT Bold" panose="020F0704030504030204" pitchFamily="34" charset="0"/>
              </a:rPr>
              <a:t>, </a:t>
            </a:r>
            <a:r>
              <a:rPr lang="en-ID" cap="none" dirty="0" err="1">
                <a:latin typeface="Arial Rounded MT Bold" panose="020F0704030504030204" pitchFamily="34" charset="0"/>
              </a:rPr>
              <a:t>seni</a:t>
            </a:r>
            <a:r>
              <a:rPr lang="en-ID" cap="none" dirty="0">
                <a:latin typeface="Arial Rounded MT Bold" panose="020F0704030504030204" pitchFamily="34" charset="0"/>
              </a:rPr>
              <a:t>, </a:t>
            </a:r>
            <a:r>
              <a:rPr lang="en-ID" cap="none" dirty="0" err="1">
                <a:latin typeface="Arial Rounded MT Bold" panose="020F0704030504030204" pitchFamily="34" charset="0"/>
              </a:rPr>
              <a:t>budaya</a:t>
            </a:r>
            <a:r>
              <a:rPr lang="en-ID" cap="none" dirty="0">
                <a:latin typeface="Arial Rounded MT Bold" panose="020F0704030504030204" pitchFamily="34" charset="0"/>
              </a:rPr>
              <a:t>, Bahasa, </a:t>
            </a:r>
            <a:r>
              <a:rPr lang="en-ID" cap="none" dirty="0" err="1">
                <a:latin typeface="Arial Rounded MT Bold" panose="020F0704030504030204" pitchFamily="34" charset="0"/>
              </a:rPr>
              <a:t>olahraga</a:t>
            </a:r>
            <a:r>
              <a:rPr lang="en-ID" cap="none" dirty="0">
                <a:latin typeface="Arial Rounded MT Bold" panose="020F0704030504030204" pitchFamily="34" charset="0"/>
              </a:rPr>
              <a:t>, dan/</a:t>
            </a:r>
            <a:r>
              <a:rPr lang="en-ID" cap="none" dirty="0" err="1">
                <a:latin typeface="Arial Rounded MT Bold" panose="020F0704030504030204" pitchFamily="34" charset="0"/>
              </a:rPr>
              <a:t>atau</a:t>
            </a:r>
            <a:r>
              <a:rPr lang="en-ID" cap="none" dirty="0">
                <a:latin typeface="Arial Rounded MT Bold" panose="020F0704030504030204" pitchFamily="34" charset="0"/>
              </a:rPr>
              <a:t> </a:t>
            </a:r>
            <a:r>
              <a:rPr lang="en-ID" cap="none" dirty="0" err="1">
                <a:latin typeface="Arial Rounded MT Bold" panose="020F0704030504030204" pitchFamily="34" charset="0"/>
              </a:rPr>
              <a:t>bidang</a:t>
            </a:r>
            <a:r>
              <a:rPr lang="en-ID" cap="none" dirty="0">
                <a:latin typeface="Arial Rounded MT Bold" panose="020F0704030504030204" pitchFamily="34" charset="0"/>
              </a:rPr>
              <a:t> non </a:t>
            </a:r>
            <a:r>
              <a:rPr lang="en-ID" cap="none" dirty="0" err="1">
                <a:latin typeface="Arial Rounded MT Bold" panose="020F0704030504030204" pitchFamily="34" charset="0"/>
              </a:rPr>
              <a:t>akademik</a:t>
            </a:r>
            <a:r>
              <a:rPr lang="en-ID" cap="none" dirty="0">
                <a:latin typeface="Arial Rounded MT Bold" panose="020F0704030504030204" pitchFamily="34" charset="0"/>
              </a:rPr>
              <a:t> </a:t>
            </a:r>
            <a:r>
              <a:rPr lang="en-ID" cap="none" dirty="0" err="1">
                <a:latin typeface="Arial Rounded MT Bold" panose="020F0704030504030204" pitchFamily="34" charset="0"/>
              </a:rPr>
              <a:t>lainnya</a:t>
            </a:r>
            <a:r>
              <a:rPr lang="en-ID" cap="none" dirty="0">
                <a:latin typeface="Arial Rounded MT Bold" panose="020F0704030504030204" pitchFamily="34" charset="0"/>
              </a:rPr>
              <a:t> </a:t>
            </a:r>
            <a:r>
              <a:rPr lang="en-ID" cap="none" dirty="0" err="1">
                <a:latin typeface="Arial Rounded MT Bold" panose="020F0704030504030204" pitchFamily="34" charset="0"/>
              </a:rPr>
              <a:t>atau</a:t>
            </a:r>
            <a:r>
              <a:rPr lang="en-ID" cap="none" dirty="0">
                <a:latin typeface="Arial Rounded MT Bold" panose="020F0704030504030204" pitchFamily="34" charset="0"/>
              </a:rPr>
              <a:t> </a:t>
            </a:r>
            <a:r>
              <a:rPr lang="en-ID" cap="none" dirty="0" err="1">
                <a:latin typeface="Arial Rounded MT Bold" panose="020F0704030504030204" pitchFamily="34" charset="0"/>
              </a:rPr>
              <a:t>pengalaman</a:t>
            </a:r>
            <a:r>
              <a:rPr lang="en-ID" cap="none" dirty="0">
                <a:latin typeface="Arial Rounded MT Bold" panose="020F0704030504030204" pitchFamily="34" charset="0"/>
              </a:rPr>
              <a:t> </a:t>
            </a:r>
            <a:r>
              <a:rPr lang="en-ID" cap="none" dirty="0" err="1">
                <a:latin typeface="Arial Rounded MT Bold" panose="020F0704030504030204" pitchFamily="34" charset="0"/>
              </a:rPr>
              <a:t>kepengurusan</a:t>
            </a:r>
            <a:r>
              <a:rPr lang="en-ID" cap="none" dirty="0">
                <a:latin typeface="Arial Rounded MT Bold" panose="020F0704030504030204" pitchFamily="34" charset="0"/>
              </a:rPr>
              <a:t> </a:t>
            </a:r>
            <a:r>
              <a:rPr lang="en-ID" cap="none" dirty="0" err="1">
                <a:latin typeface="Arial Rounded MT Bold" panose="020F0704030504030204" pitchFamily="34" charset="0"/>
              </a:rPr>
              <a:t>sebagai</a:t>
            </a:r>
            <a:r>
              <a:rPr lang="en-ID" cap="none" dirty="0">
                <a:latin typeface="Arial Rounded MT Bold" panose="020F0704030504030204" pitchFamily="34" charset="0"/>
              </a:rPr>
              <a:t> </a:t>
            </a:r>
            <a:r>
              <a:rPr lang="en-ID" cap="none" dirty="0" err="1">
                <a:latin typeface="Arial Rounded MT Bold" panose="020F0704030504030204" pitchFamily="34" charset="0"/>
              </a:rPr>
              <a:t>ketua</a:t>
            </a:r>
            <a:r>
              <a:rPr lang="en-ID" cap="none" dirty="0">
                <a:latin typeface="Arial Rounded MT Bold" panose="020F0704030504030204" pitchFamily="34" charset="0"/>
              </a:rPr>
              <a:t> OSIS dan </a:t>
            </a:r>
            <a:r>
              <a:rPr lang="en-ID" cap="none" dirty="0" err="1">
                <a:latin typeface="Arial Rounded MT Bold" panose="020F0704030504030204" pitchFamily="34" charset="0"/>
              </a:rPr>
              <a:t>Organisasi</a:t>
            </a:r>
            <a:r>
              <a:rPr lang="en-ID" cap="none" dirty="0">
                <a:latin typeface="Arial Rounded MT Bold" panose="020F0704030504030204" pitchFamily="34" charset="0"/>
              </a:rPr>
              <a:t> </a:t>
            </a:r>
            <a:r>
              <a:rPr lang="en-ID" cap="none" dirty="0" err="1">
                <a:latin typeface="Arial Rounded MT Bold" panose="020F0704030504030204" pitchFamily="34" charset="0"/>
              </a:rPr>
              <a:t>Kepanduan</a:t>
            </a:r>
            <a:r>
              <a:rPr lang="en-ID" cap="none" dirty="0">
                <a:latin typeface="Arial Rounded MT Bold" panose="020F0704030504030204" pitchFamily="34" charset="0"/>
              </a:rPr>
              <a:t> di </a:t>
            </a:r>
            <a:r>
              <a:rPr lang="en-ID" cap="none" dirty="0" err="1">
                <a:latin typeface="Arial Rounded MT Bold" panose="020F0704030504030204" pitchFamily="34" charset="0"/>
              </a:rPr>
              <a:t>Satuan</a:t>
            </a:r>
            <a:r>
              <a:rPr lang="en-ID" cap="none" dirty="0">
                <a:latin typeface="Arial Rounded MT Bold" panose="020F0704030504030204" pitchFamily="34" charset="0"/>
              </a:rPr>
              <a:t> Pendidikan</a:t>
            </a:r>
          </a:p>
          <a:p>
            <a:pPr marL="0" indent="0">
              <a:buNone/>
            </a:pPr>
            <a:endParaRPr lang="en-ID" cap="none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ID" cap="none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ID" cap="none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ID" cap="non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4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9F190-277E-45F2-978B-91DFA1B1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75407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Jalur </a:t>
            </a:r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Pendaftaran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Jenjang</a:t>
            </a:r>
            <a:r>
              <a:rPr lang="en-US" cap="none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SMA</a:t>
            </a:r>
            <a:endParaRPr lang="en-ID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C25014-6AA8-4E43-AC58-8A3A922BF3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881" y="1898575"/>
            <a:ext cx="614387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4. Jalur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mutasi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r>
              <a:rPr lang="en-US" cap="none" dirty="0" err="1">
                <a:latin typeface="Arial Rounded MT Bold" panose="020F0704030504030204" pitchFamily="34" charset="0"/>
              </a:rPr>
              <a:t>Perpindahaan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tugas</a:t>
            </a:r>
            <a:r>
              <a:rPr lang="en-US" cap="none" dirty="0">
                <a:latin typeface="Arial Rounded MT Bold" panose="020F0704030504030204" pitchFamily="34" charset="0"/>
              </a:rPr>
              <a:t> orang </a:t>
            </a:r>
            <a:r>
              <a:rPr lang="en-US" cap="none" dirty="0" err="1">
                <a:latin typeface="Arial Rounded MT Bold" panose="020F0704030504030204" pitchFamily="34" charset="0"/>
              </a:rPr>
              <a:t>tua</a:t>
            </a:r>
            <a:r>
              <a:rPr lang="en-US" cap="none" dirty="0">
                <a:latin typeface="Arial Rounded MT Bold" panose="020F0704030504030204" pitchFamily="34" charset="0"/>
              </a:rPr>
              <a:t>/</a:t>
            </a:r>
            <a:r>
              <a:rPr lang="en-US" cap="none" dirty="0" err="1">
                <a:latin typeface="Arial Rounded MT Bold" panose="020F0704030504030204" pitchFamily="34" charset="0"/>
              </a:rPr>
              <a:t>wali</a:t>
            </a:r>
            <a:r>
              <a:rPr lang="en-US" cap="none" dirty="0">
                <a:latin typeface="Arial Rounded MT Bold" panose="020F0704030504030204" pitchFamily="34" charset="0"/>
              </a:rPr>
              <a:t> dan </a:t>
            </a:r>
            <a:r>
              <a:rPr lang="en-US" cap="none" dirty="0" err="1">
                <a:latin typeface="Arial Rounded MT Bold" panose="020F0704030504030204" pitchFamily="34" charset="0"/>
              </a:rPr>
              <a:t>bagi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anak</a:t>
            </a:r>
            <a:r>
              <a:rPr lang="en-US" cap="none" dirty="0">
                <a:latin typeface="Arial Rounded MT Bold" panose="020F0704030504030204" pitchFamily="34" charset="0"/>
              </a:rPr>
              <a:t> guru dan </a:t>
            </a:r>
            <a:r>
              <a:rPr lang="en-US" cap="none" dirty="0" err="1">
                <a:latin typeface="Arial Rounded MT Bold" panose="020F0704030504030204" pitchFamily="34" charset="0"/>
              </a:rPr>
              <a:t>tenaga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kependidikan</a:t>
            </a:r>
            <a:r>
              <a:rPr lang="en-US" cap="none" dirty="0">
                <a:latin typeface="Arial Rounded MT Bold" panose="020F0704030504030204" pitchFamily="34" charset="0"/>
              </a:rPr>
              <a:t> yang </a:t>
            </a:r>
            <a:r>
              <a:rPr lang="en-US" cap="none" dirty="0" err="1">
                <a:latin typeface="Arial Rounded MT Bold" panose="020F0704030504030204" pitchFamily="34" charset="0"/>
              </a:rPr>
              <a:t>mendaftar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disatuan</a:t>
            </a:r>
            <a:r>
              <a:rPr lang="en-US" cap="none" dirty="0">
                <a:latin typeface="Arial Rounded MT Bold" panose="020F0704030504030204" pitchFamily="34" charset="0"/>
              </a:rPr>
              <a:t> Pendidikan </a:t>
            </a:r>
            <a:r>
              <a:rPr lang="en-US" cap="none" dirty="0" err="1">
                <a:latin typeface="Arial Rounded MT Bold" panose="020F0704030504030204" pitchFamily="34" charset="0"/>
              </a:rPr>
              <a:t>tempat</a:t>
            </a:r>
            <a:r>
              <a:rPr lang="en-US" cap="none" dirty="0">
                <a:latin typeface="Arial Rounded MT Bold" panose="020F0704030504030204" pitchFamily="34" charset="0"/>
              </a:rPr>
              <a:t> orang </a:t>
            </a:r>
            <a:r>
              <a:rPr lang="en-US" cap="none" dirty="0" err="1">
                <a:latin typeface="Arial Rounded MT Bold" panose="020F0704030504030204" pitchFamily="34" charset="0"/>
              </a:rPr>
              <a:t>tua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mengajar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atau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bekerja</a:t>
            </a:r>
            <a:r>
              <a:rPr lang="en-US" cap="none" dirty="0"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en-ID" cap="none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ID" cap="none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ID" cap="none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ID" cap="none" dirty="0"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Tahap 1 Jalur Mutasi SPMB 2025">
            <a:extLst>
              <a:ext uri="{FF2B5EF4-FFF2-40B4-BE49-F238E27FC236}">
                <a16:creationId xmlns:a16="http://schemas.microsoft.com/office/drawing/2014/main" xmlns="" id="{BFB9D910-1A8D-4890-9D08-CEE28247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17" y="1898575"/>
            <a:ext cx="3726509" cy="304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89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452</TotalTime>
  <Words>1126</Words>
  <Application>Microsoft Office PowerPoint</Application>
  <PresentationFormat>Widescreen</PresentationFormat>
  <Paragraphs>212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Arabic Typesetting</vt:lpstr>
      <vt:lpstr>Arial</vt:lpstr>
      <vt:lpstr>Arial Narrow</vt:lpstr>
      <vt:lpstr>Arial Nova</vt:lpstr>
      <vt:lpstr>Arial Rounded MT Bold</vt:lpstr>
      <vt:lpstr>Clarendon BT</vt:lpstr>
      <vt:lpstr>Impact</vt:lpstr>
      <vt:lpstr>Wingdings</vt:lpstr>
      <vt:lpstr>Main Event</vt:lpstr>
      <vt:lpstr>JUKNIS SPMB SMA NEGERI  Tahun ajaran 2026/2027</vt:lpstr>
      <vt:lpstr>Target Pertemuan Hari Ini</vt:lpstr>
      <vt:lpstr>Dasar Hukum</vt:lpstr>
      <vt:lpstr>PowerPoint Presentation</vt:lpstr>
      <vt:lpstr>PowerPoint Presentation</vt:lpstr>
      <vt:lpstr>Jalur Pendaftaran Jenjang SMA</vt:lpstr>
      <vt:lpstr>Jalur Pendaftaran Jenjang SMA</vt:lpstr>
      <vt:lpstr>Jalur Pendaftaran Jenjang SMA</vt:lpstr>
      <vt:lpstr>Jalur Pendaftaran Jenjang SMA</vt:lpstr>
      <vt:lpstr>PowerPoint Presentation</vt:lpstr>
      <vt:lpstr>PowerPoint Presentation</vt:lpstr>
      <vt:lpstr>Tahap Pendaftaran</vt:lpstr>
      <vt:lpstr>Persyaratan Umum</vt:lpstr>
      <vt:lpstr>Persyaratan Khusus Jalur Domisili</vt:lpstr>
      <vt:lpstr>Persyaratan Khusus Jalur Afirmasi</vt:lpstr>
      <vt:lpstr>Persyaratan Khusus Jalur Prestasi</vt:lpstr>
      <vt:lpstr>Jadwal spmb  sma</vt:lpstr>
      <vt:lpstr>Pra spmb sma</vt:lpstr>
      <vt:lpstr>Verifikasi Pra SPMB SMA </vt:lpstr>
      <vt:lpstr>Pendaftaran SMA</vt:lpstr>
      <vt:lpstr> Pembobotan jalur  domisili lingkungan sekolah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Pengalihan Kuota &amp; Seleksi</vt:lpstr>
      <vt:lpstr>MENUJU PENDIDIKAN YANG BERKUALITAS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JUKNIS SPMB SMA SMK SKh NEGERI Tahun jaran 2026/2027</dc:title>
  <dc:creator>mbudiharsojo@gmail.com</dc:creator>
  <cp:lastModifiedBy>Pustekbang</cp:lastModifiedBy>
  <cp:revision>11</cp:revision>
  <dcterms:created xsi:type="dcterms:W3CDTF">2026-04-14T21:34:02Z</dcterms:created>
  <dcterms:modified xsi:type="dcterms:W3CDTF">2026-04-23T02:19:11Z</dcterms:modified>
</cp:coreProperties>
</file>